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theme/theme9.xml" ContentType="application/vnd.openxmlformats-officedocument.theme+xml"/>
  <Override PartName="/ppt/slideLayouts/slideLayout12.xml" ContentType="application/vnd.openxmlformats-officedocument.presentationml.slideLayout+xml"/>
  <Override PartName="/ppt/theme/theme10.xml" ContentType="application/vnd.openxmlformats-officedocument.theme+xml"/>
  <Override PartName="/ppt/slideLayouts/slideLayout13.xml" ContentType="application/vnd.openxmlformats-officedocument.presentationml.slideLayout+xml"/>
  <Override PartName="/ppt/theme/theme11.xml" ContentType="application/vnd.openxmlformats-officedocument.theme+xml"/>
  <Override PartName="/ppt/slideLayouts/slideLayout1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4"/>
    <p:sldMasterId id="2147483777" r:id="rId5"/>
    <p:sldMasterId id="2147483772" r:id="rId6"/>
    <p:sldMasterId id="2147483756" r:id="rId7"/>
    <p:sldMasterId id="2147483764" r:id="rId8"/>
    <p:sldMasterId id="2147483778" r:id="rId9"/>
    <p:sldMasterId id="2147483765" r:id="rId10"/>
    <p:sldMasterId id="2147483780" r:id="rId11"/>
    <p:sldMasterId id="2147483790" r:id="rId12"/>
    <p:sldMasterId id="2147483792" r:id="rId13"/>
    <p:sldMasterId id="2147483784" r:id="rId14"/>
    <p:sldMasterId id="2147483786" r:id="rId15"/>
  </p:sldMasterIdLst>
  <p:notesMasterIdLst>
    <p:notesMasterId r:id="rId50"/>
  </p:notesMasterIdLst>
  <p:handoutMasterIdLst>
    <p:handoutMasterId r:id="rId51"/>
  </p:handoutMasterIdLst>
  <p:sldIdLst>
    <p:sldId id="283" r:id="rId16"/>
    <p:sldId id="284" r:id="rId17"/>
    <p:sldId id="287" r:id="rId18"/>
    <p:sldId id="295" r:id="rId19"/>
    <p:sldId id="288" r:id="rId20"/>
    <p:sldId id="296" r:id="rId21"/>
    <p:sldId id="318" r:id="rId22"/>
    <p:sldId id="305" r:id="rId23"/>
    <p:sldId id="306" r:id="rId24"/>
    <p:sldId id="289" r:id="rId25"/>
    <p:sldId id="290" r:id="rId26"/>
    <p:sldId id="291" r:id="rId27"/>
    <p:sldId id="292" r:id="rId28"/>
    <p:sldId id="307" r:id="rId29"/>
    <p:sldId id="321" r:id="rId30"/>
    <p:sldId id="293" r:id="rId31"/>
    <p:sldId id="311" r:id="rId32"/>
    <p:sldId id="319" r:id="rId33"/>
    <p:sldId id="308" r:id="rId34"/>
    <p:sldId id="299" r:id="rId35"/>
    <p:sldId id="312" r:id="rId36"/>
    <p:sldId id="309" r:id="rId37"/>
    <p:sldId id="294" r:id="rId38"/>
    <p:sldId id="310" r:id="rId39"/>
    <p:sldId id="316" r:id="rId40"/>
    <p:sldId id="317" r:id="rId41"/>
    <p:sldId id="297" r:id="rId42"/>
    <p:sldId id="298" r:id="rId43"/>
    <p:sldId id="313" r:id="rId44"/>
    <p:sldId id="322" r:id="rId45"/>
    <p:sldId id="320" r:id="rId46"/>
    <p:sldId id="300" r:id="rId47"/>
    <p:sldId id="286" r:id="rId48"/>
    <p:sldId id="285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3D5"/>
    <a:srgbClr val="B9914F"/>
    <a:srgbClr val="2A1B38"/>
    <a:srgbClr val="D8BF95"/>
    <a:srgbClr val="452E5B"/>
    <a:srgbClr val="967642"/>
    <a:srgbClr val="AB874E"/>
    <a:srgbClr val="BD975A"/>
    <a:srgbClr val="D2C4AE"/>
    <a:srgbClr val="B38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E565D9-9F3C-45D6-8EBA-265430A09792}" v="21" dt="2020-11-24T11:54:52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75" autoAdjust="0"/>
  </p:normalViewPr>
  <p:slideViewPr>
    <p:cSldViewPr snapToGrid="0">
      <p:cViewPr varScale="1">
        <p:scale>
          <a:sx n="82" d="100"/>
          <a:sy n="82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2E26FA2B-A618-4B5A-88CC-2CEE33722E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F067F3F-8361-407F-AEE9-598AFC2BB2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CD565-4F3D-4B4A-AC0C-A8DE7DA194AB}" type="datetimeFigureOut">
              <a:rPr lang="nl-NL" smtClean="0"/>
              <a:t>24-11-2020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A5BB98F-3ADA-493E-9567-FA01F32DC1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952DF73-CDAC-4056-AAB6-9304E5410D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0C0E2-E826-4B15-9C51-40903DEF2F4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44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64B09-DB4B-4617-B7D4-5559FE15F992}" type="datetimeFigureOut">
              <a:rPr lang="nl-NL" smtClean="0"/>
              <a:t>24-11-2020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5379E-4497-413F-9CE9-52694EEA36E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00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5379E-4497-413F-9CE9-52694EEA36EE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591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g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B0018F8C-5638-42C3-8EB2-87C01FF0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27" y="2896720"/>
            <a:ext cx="8448580" cy="10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 van het slide deck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2E4A2AC7-4253-48E2-8794-E21FFEFF5D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828" y="4110447"/>
            <a:ext cx="8448580" cy="487680"/>
          </a:xfrm>
          <a:prstGeom prst="rect">
            <a:avLst/>
          </a:prstGeom>
        </p:spPr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solidFill>
                  <a:srgbClr val="AB874E"/>
                </a:solidFill>
                <a:latin typeface="Bahnschrift" panose="020B0502040204020203" pitchFamily="34" charset="0"/>
              </a:defRPr>
            </a:lvl3pPr>
            <a:lvl4pPr>
              <a:defRPr>
                <a:solidFill>
                  <a:srgbClr val="D8BF95"/>
                </a:solidFill>
                <a:latin typeface="Bahnschrift" panose="020B0502040204020203" pitchFamily="34" charset="0"/>
              </a:defRPr>
            </a:lvl4pPr>
            <a:lvl5pPr>
              <a:defRPr>
                <a:solidFill>
                  <a:srgbClr val="BD975A"/>
                </a:solidFill>
                <a:latin typeface="Bahnschrift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218470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13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g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9771A73D-D27D-48BD-AB69-EE6A22E8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10" y="1415280"/>
            <a:ext cx="8448580" cy="96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 van het slide deck</a:t>
            </a:r>
          </a:p>
        </p:txBody>
      </p:sp>
    </p:spTree>
    <p:extLst>
      <p:ext uri="{BB962C8B-B14F-4D97-AF65-F5344CB8AC3E}">
        <p14:creationId xmlns:p14="http://schemas.microsoft.com/office/powerpoint/2010/main" val="1782866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gin slide">
    <p:bg>
      <p:bgPr>
        <a:solidFill>
          <a:srgbClr val="2A1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198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met gouden balk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21855-E3E0-4F6C-9DF7-7A2593F3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9914F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A69E00AC-1434-4BEA-BB00-9228FE4B86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642" y="1776590"/>
            <a:ext cx="10722717" cy="418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D1D3D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modelstijl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80543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53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gin slide met 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A6B84AB9-AA06-49E8-930C-6B17DE95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27" y="2896720"/>
            <a:ext cx="8448580" cy="10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 van het slide deck</a:t>
            </a:r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E1624B77-8178-4180-BFB1-4CD41A88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6" y="3924210"/>
            <a:ext cx="8463851" cy="627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nl-NL"/>
              <a:t>evt. ondertitel</a:t>
            </a:r>
          </a:p>
        </p:txBody>
      </p:sp>
    </p:spTree>
    <p:extLst>
      <p:ext uri="{BB962C8B-B14F-4D97-AF65-F5344CB8AC3E}">
        <p14:creationId xmlns:p14="http://schemas.microsoft.com/office/powerpoint/2010/main" val="256756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ix algemeen donker - titel centered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4BCB9-E540-4A95-A123-B67ED741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9592DA6-9D81-457F-9478-BDEDB65C6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42" y="1776590"/>
            <a:ext cx="10722716" cy="4188829"/>
          </a:xfrm>
        </p:spPr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solidFill>
                  <a:srgbClr val="AB874E"/>
                </a:solidFill>
                <a:latin typeface="Bahnschrift" panose="020B0502040204020203" pitchFamily="34" charset="0"/>
              </a:defRPr>
            </a:lvl3pPr>
            <a:lvl4pPr>
              <a:defRPr>
                <a:solidFill>
                  <a:srgbClr val="D8BF95"/>
                </a:solidFill>
                <a:latin typeface="Bahnschrift" panose="020B0502040204020203" pitchFamily="34" charset="0"/>
              </a:defRPr>
            </a:lvl4pPr>
            <a:lvl5pPr>
              <a:defRPr>
                <a:solidFill>
                  <a:srgbClr val="BD975A"/>
                </a:solidFill>
                <a:latin typeface="Bahnschrift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17456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ix algemeen donker - klantlog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>
                <a:solidFill>
                  <a:srgbClr val="D8BF95"/>
                </a:solidFill>
                <a:latin typeface="Georgia" panose="02040502050405020303" pitchFamily="18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solidFill>
                  <a:srgbClr val="AB874E"/>
                </a:solidFill>
                <a:latin typeface="Bahnschrift" panose="020B0502040204020203" pitchFamily="34" charset="0"/>
              </a:defRPr>
            </a:lvl3pPr>
            <a:lvl4pPr>
              <a:defRPr>
                <a:solidFill>
                  <a:srgbClr val="D8BF95"/>
                </a:solidFill>
                <a:latin typeface="Bahnschrift" panose="020B0502040204020203" pitchFamily="34" charset="0"/>
              </a:defRPr>
            </a:lvl4pPr>
            <a:lvl5pPr>
              <a:defRPr>
                <a:solidFill>
                  <a:srgbClr val="BD975A"/>
                </a:solidFill>
                <a:latin typeface="Bahnschrift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AAC451BA-9388-4129-A0E5-CF9A3FF13A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780958" y="536899"/>
            <a:ext cx="1676400" cy="1062038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klantlogo</a:t>
            </a:r>
          </a:p>
        </p:txBody>
      </p:sp>
    </p:spTree>
    <p:extLst>
      <p:ext uri="{BB962C8B-B14F-4D97-AF65-F5344CB8AC3E}">
        <p14:creationId xmlns:p14="http://schemas.microsoft.com/office/powerpoint/2010/main" val="203790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ix algemeen donker - titel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4642" y="285166"/>
            <a:ext cx="8491860" cy="1313771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34642" y="1776590"/>
            <a:ext cx="10722716" cy="41888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69395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ubix algemeen donker -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4642" y="285166"/>
            <a:ext cx="8491860" cy="1313771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34642" y="177337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68642" y="177337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23495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413EB-C1F4-4D8E-AA6F-C51DB9809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587B113-1A97-40CF-952A-CD2E1369D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03622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 met gouden titel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AAC451BA-9388-4129-A0E5-CF9A3FF13A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80575" y="536575"/>
            <a:ext cx="1676400" cy="1062038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klantlogo</a:t>
            </a:r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B25520F5-6445-45C5-B190-F65E2208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22" y="537263"/>
            <a:ext cx="8448580" cy="10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8472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met gouden balk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21855-E3E0-4F6C-9DF7-7A2593F3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A69E00AC-1434-4BEA-BB00-9228FE4B86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642" y="1776590"/>
            <a:ext cx="10722717" cy="418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modelstijl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82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3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">
            <a:extLst>
              <a:ext uri="{FF2B5EF4-FFF2-40B4-BE49-F238E27FC236}">
                <a16:creationId xmlns:a16="http://schemas.microsoft.com/office/drawing/2014/main" id="{5601A4BC-5754-4B6A-8B72-6BAB780CEDD9}"/>
              </a:ext>
            </a:extLst>
          </p:cNvPr>
          <p:cNvSpPr/>
          <p:nvPr userDrawn="1"/>
        </p:nvSpPr>
        <p:spPr>
          <a:xfrm>
            <a:off x="-1" y="0"/>
            <a:ext cx="12192000" cy="13238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 userDrawn="1">
            <p:ph type="title"/>
          </p:nvPr>
        </p:nvSpPr>
        <p:spPr>
          <a:xfrm>
            <a:off x="454827" y="2896720"/>
            <a:ext cx="8448580" cy="10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 van het slide deck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477C542-B61E-487A-BD03-7DB3128E9B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6"/>
          <a:stretch/>
        </p:blipFill>
        <p:spPr>
          <a:xfrm>
            <a:off x="7564355" y="2"/>
            <a:ext cx="4627645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D3F6752-4356-4512-832D-B605426BB3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66" y="267866"/>
            <a:ext cx="1903932" cy="8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sldNum="0"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rgbClr val="AB874E"/>
          </a:solidFill>
          <a:latin typeface="Bahnschrift" panose="020B0502040204020203" pitchFamily="34" charset="0"/>
          <a:ea typeface="Roboto" panose="02000000000000000000" pitchFamily="2" charset="0"/>
          <a:cs typeface="Calibri" panose="020F0502020204030204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500" kern="1200">
          <a:solidFill>
            <a:srgbClr val="353534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1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">
            <a:extLst>
              <a:ext uri="{FF2B5EF4-FFF2-40B4-BE49-F238E27FC236}">
                <a16:creationId xmlns:a16="http://schemas.microsoft.com/office/drawing/2014/main" id="{5969DF28-022F-E34F-AD5D-34D1F843B8AB}"/>
              </a:ext>
            </a:extLst>
          </p:cNvPr>
          <p:cNvSpPr/>
          <p:nvPr userDrawn="1"/>
        </p:nvSpPr>
        <p:spPr>
          <a:xfrm>
            <a:off x="1" y="6225309"/>
            <a:ext cx="12192000" cy="636584"/>
          </a:xfrm>
          <a:prstGeom prst="rect">
            <a:avLst/>
          </a:prstGeom>
          <a:solidFill>
            <a:srgbClr val="96764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      </a:t>
            </a:r>
            <a:endParaRPr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14CF803-FD2A-438F-8EAC-CB3BFC5F73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635" y="6306115"/>
            <a:ext cx="1371603" cy="411481"/>
          </a:xfrm>
          <a:prstGeom prst="rect">
            <a:avLst/>
          </a:prstGeom>
        </p:spPr>
      </p:pic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663C5959-7D2A-4B37-9144-3D7CBB464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10" y="1415280"/>
            <a:ext cx="8448580" cy="96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 van het slide deck</a:t>
            </a:r>
          </a:p>
        </p:txBody>
      </p:sp>
    </p:spTree>
    <p:extLst>
      <p:ext uri="{BB962C8B-B14F-4D97-AF65-F5344CB8AC3E}">
        <p14:creationId xmlns:p14="http://schemas.microsoft.com/office/powerpoint/2010/main" val="253327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hf sldNum="0"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rgbClr val="B9914F"/>
          </a:solidFill>
          <a:latin typeface="Bahnschrift" panose="020B0502040204020203" pitchFamily="34" charset="0"/>
          <a:ea typeface="Roboto" panose="02000000000000000000" pitchFamily="2" charset="0"/>
          <a:cs typeface="Calibri" panose="020F0502020204030204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500" kern="1200">
          <a:solidFill>
            <a:srgbClr val="353534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1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">
            <a:extLst>
              <a:ext uri="{FF2B5EF4-FFF2-40B4-BE49-F238E27FC236}">
                <a16:creationId xmlns:a16="http://schemas.microsoft.com/office/drawing/2014/main" id="{493D0CE2-E0CD-4F5C-B1D0-5C5A186F2275}"/>
              </a:ext>
            </a:extLst>
          </p:cNvPr>
          <p:cNvSpPr/>
          <p:nvPr userDrawn="1"/>
        </p:nvSpPr>
        <p:spPr>
          <a:xfrm>
            <a:off x="1" y="6225309"/>
            <a:ext cx="12192000" cy="636584"/>
          </a:xfrm>
          <a:prstGeom prst="rect">
            <a:avLst/>
          </a:prstGeom>
          <a:solidFill>
            <a:srgbClr val="96764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      </a:t>
            </a:r>
            <a:endParaRPr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 userDrawn="1">
            <p:ph type="title"/>
          </p:nvPr>
        </p:nvSpPr>
        <p:spPr>
          <a:xfrm>
            <a:off x="734642" y="537263"/>
            <a:ext cx="8491860" cy="10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 userDrawn="1">
            <p:ph type="body" idx="1"/>
          </p:nvPr>
        </p:nvSpPr>
        <p:spPr>
          <a:xfrm>
            <a:off x="734642" y="1776590"/>
            <a:ext cx="10722717" cy="418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4200D3E-CD61-4F9C-906A-A191D093B5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651" y="6482677"/>
            <a:ext cx="1743607" cy="2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5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B9914F"/>
          </a:solidFill>
          <a:latin typeface="+mn-lt"/>
          <a:ea typeface="Roboto" panose="02000000000000000000" pitchFamily="2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D1D3D5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D1D3D5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D1D3D5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D1D3D5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D1D3D5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1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">
            <a:extLst>
              <a:ext uri="{FF2B5EF4-FFF2-40B4-BE49-F238E27FC236}">
                <a16:creationId xmlns:a16="http://schemas.microsoft.com/office/drawing/2014/main" id="{DF81E6C8-EED5-42DB-8677-F033BD14E93E}"/>
              </a:ext>
            </a:extLst>
          </p:cNvPr>
          <p:cNvSpPr/>
          <p:nvPr userDrawn="1"/>
        </p:nvSpPr>
        <p:spPr>
          <a:xfrm>
            <a:off x="1" y="6225309"/>
            <a:ext cx="12192000" cy="636584"/>
          </a:xfrm>
          <a:prstGeom prst="rect">
            <a:avLst/>
          </a:prstGeom>
          <a:solidFill>
            <a:srgbClr val="96764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      </a:t>
            </a:r>
            <a:endParaRPr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8E24C2C-A0A4-4DE5-A24B-BCF6FC9BCD9E}"/>
              </a:ext>
            </a:extLst>
          </p:cNvPr>
          <p:cNvSpPr txBox="1"/>
          <p:nvPr userDrawn="1"/>
        </p:nvSpPr>
        <p:spPr>
          <a:xfrm>
            <a:off x="6411433" y="5125135"/>
            <a:ext cx="547576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800">
                <a:solidFill>
                  <a:srgbClr val="BD975A"/>
                </a:solidFill>
              </a:rPr>
              <a:t>Go Cloud Native</a:t>
            </a:r>
          </a:p>
          <a:p>
            <a:pPr algn="r"/>
            <a:r>
              <a:rPr lang="nl-NL" sz="2500">
                <a:solidFill>
                  <a:srgbClr val="D8BF95"/>
                </a:solidFill>
              </a:rPr>
              <a:t>terra10.nl 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B334006-6DCB-4C46-B666-D1D3625CC9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635" y="6306115"/>
            <a:ext cx="1371603" cy="411481"/>
          </a:xfrm>
          <a:prstGeom prst="rect">
            <a:avLst/>
          </a:prstGeom>
        </p:spPr>
      </p:pic>
      <p:pic>
        <p:nvPicPr>
          <p:cNvPr id="12" name="Afbeelding 11" descr="Afbeelding met bed&#10;&#10;Automatisch gegenereerde beschrijving">
            <a:extLst>
              <a:ext uri="{FF2B5EF4-FFF2-40B4-BE49-F238E27FC236}">
                <a16:creationId xmlns:a16="http://schemas.microsoft.com/office/drawing/2014/main" id="{FA177181-3087-4379-9F70-85D377452B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96" y="1506950"/>
            <a:ext cx="3109008" cy="308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2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bg1"/>
          </a:solidFill>
          <a:latin typeface="Georgia" panose="02040502050405020303" pitchFamily="18" charset="0"/>
          <a:ea typeface="Roboto" panose="02000000000000000000" pitchFamily="2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AB874E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D8BF95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D975A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">
            <a:extLst>
              <a:ext uri="{FF2B5EF4-FFF2-40B4-BE49-F238E27FC236}">
                <a16:creationId xmlns:a16="http://schemas.microsoft.com/office/drawing/2014/main" id="{5601A4BC-5754-4B6A-8B72-6BAB780CEDD9}"/>
              </a:ext>
            </a:extLst>
          </p:cNvPr>
          <p:cNvSpPr/>
          <p:nvPr userDrawn="1"/>
        </p:nvSpPr>
        <p:spPr>
          <a:xfrm>
            <a:off x="-1" y="0"/>
            <a:ext cx="12192000" cy="13238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 userDrawn="1">
            <p:ph type="title"/>
          </p:nvPr>
        </p:nvSpPr>
        <p:spPr>
          <a:xfrm>
            <a:off x="454827" y="2896720"/>
            <a:ext cx="8448580" cy="10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 van het slide deck</a:t>
            </a:r>
          </a:p>
        </p:txBody>
      </p:sp>
      <p:sp>
        <p:nvSpPr>
          <p:cNvPr id="3" name="Tijdelijke aanduiding voor tekst 2"/>
          <p:cNvSpPr>
            <a:spLocks noGrp="1"/>
          </p:cNvSpPr>
          <p:nvPr userDrawn="1">
            <p:ph type="body" idx="1"/>
          </p:nvPr>
        </p:nvSpPr>
        <p:spPr>
          <a:xfrm>
            <a:off x="439556" y="3924210"/>
            <a:ext cx="8463851" cy="627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evt. ondertitel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477C542-B61E-487A-BD03-7DB3128E9B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20"/>
          <a:stretch/>
        </p:blipFill>
        <p:spPr>
          <a:xfrm>
            <a:off x="7564355" y="2"/>
            <a:ext cx="4642915" cy="6858000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D707699-C0A4-4DA2-914F-E9745653328A}"/>
              </a:ext>
            </a:extLst>
          </p:cNvPr>
          <p:cNvCxnSpPr>
            <a:cxnSpLocks/>
          </p:cNvCxnSpPr>
          <p:nvPr userDrawn="1"/>
        </p:nvCxnSpPr>
        <p:spPr>
          <a:xfrm>
            <a:off x="2201333" y="3802879"/>
            <a:ext cx="4942951" cy="0"/>
          </a:xfrm>
          <a:prstGeom prst="line">
            <a:avLst/>
          </a:prstGeom>
          <a:ln w="28575">
            <a:solidFill>
              <a:srgbClr val="AB8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8ADD075-F440-490E-99EB-4DC73800C3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66" y="267866"/>
            <a:ext cx="1903932" cy="8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5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hf sldNum="0"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rgbClr val="AB874E"/>
          </a:solidFill>
          <a:latin typeface="Bahnschrift" panose="020B0502040204020203" pitchFamily="34" charset="0"/>
          <a:ea typeface="Roboto" panose="02000000000000000000" pitchFamily="2" charset="0"/>
          <a:cs typeface="Calibri" panose="020F0502020204030204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500" kern="1200">
          <a:solidFill>
            <a:srgbClr val="353534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 descr="pasted-image.pdf">
            <a:extLst>
              <a:ext uri="{FF2B5EF4-FFF2-40B4-BE49-F238E27FC236}">
                <a16:creationId xmlns:a16="http://schemas.microsoft.com/office/drawing/2014/main" id="{27131A99-8101-4B78-8E05-33488EAFAE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84749" y="6261069"/>
            <a:ext cx="1173204" cy="3521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jdelijke aanduiding voor titel 1"/>
          <p:cNvSpPr>
            <a:spLocks noGrp="1"/>
          </p:cNvSpPr>
          <p:nvPr userDrawn="1">
            <p:ph type="title"/>
          </p:nvPr>
        </p:nvSpPr>
        <p:spPr>
          <a:xfrm>
            <a:off x="734642" y="285166"/>
            <a:ext cx="8491860" cy="131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 userDrawn="1">
            <p:ph type="body" idx="1"/>
          </p:nvPr>
        </p:nvSpPr>
        <p:spPr>
          <a:xfrm>
            <a:off x="734642" y="1776590"/>
            <a:ext cx="10722716" cy="418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00909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</p:sldLayoutIdLst>
  <p:hf sldNum="0"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D8BF95"/>
          </a:solidFill>
          <a:latin typeface="Georgia" panose="02040502050405020303" pitchFamily="18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lang="nl-NL" sz="1800" kern="1200" dirty="0">
          <a:solidFill>
            <a:schemeClr val="bg1"/>
          </a:solidFill>
          <a:latin typeface="Bahnschrift" panose="020B0502040204020203" pitchFamily="34" charset="0"/>
          <a:ea typeface="+mn-ea"/>
          <a:cs typeface="Kalinga" panose="020B0502040204020203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nl-NL" sz="1800" kern="1200" dirty="0">
          <a:solidFill>
            <a:schemeClr val="bg1"/>
          </a:solidFill>
          <a:latin typeface="Bahnschrift" panose="020B0502040204020203" pitchFamily="34" charset="0"/>
          <a:ea typeface="+mn-ea"/>
          <a:cs typeface="Kalinga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nl-NL" sz="1800" kern="1200" baseline="0" dirty="0">
          <a:solidFill>
            <a:srgbClr val="AB874E"/>
          </a:solidFill>
          <a:latin typeface="Bahnschrift" panose="020B0502040204020203" pitchFamily="34" charset="0"/>
          <a:ea typeface="+mn-ea"/>
          <a:cs typeface="Kalinga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nl-NL" sz="1800" kern="1200" dirty="0">
          <a:solidFill>
            <a:srgbClr val="D8BF95"/>
          </a:solidFill>
          <a:latin typeface="Bahnschrift" panose="020B0502040204020203" pitchFamily="34" charset="0"/>
          <a:ea typeface="+mn-ea"/>
          <a:cs typeface="Kalinga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nl-NL" sz="1800" kern="1200" dirty="0">
          <a:solidFill>
            <a:srgbClr val="BD975A"/>
          </a:solidFill>
          <a:latin typeface="Bahnschrift" panose="020B0502040204020203" pitchFamily="34" charset="0"/>
          <a:ea typeface="+mn-ea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60136514-CA3F-441A-80C2-50D91A5F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42" y="285166"/>
            <a:ext cx="8491860" cy="131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982DAD70-FDEA-4F4F-B67E-95DD9091C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642" y="1776590"/>
            <a:ext cx="10722716" cy="418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16" name="pasted-image.pdf" descr="pasted-image.pdf">
            <a:extLst>
              <a:ext uri="{FF2B5EF4-FFF2-40B4-BE49-F238E27FC236}">
                <a16:creationId xmlns:a16="http://schemas.microsoft.com/office/drawing/2014/main" id="{38D4DFE1-682E-4843-9900-3999614B6E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84749" y="6261069"/>
            <a:ext cx="1173204" cy="3521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4115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D8BF95"/>
          </a:solidFill>
          <a:latin typeface="Georgia" panose="02040502050405020303" pitchFamily="18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" panose="020B0502040204020203" pitchFamily="34" charset="0"/>
          <a:ea typeface="+mn-ea"/>
          <a:cs typeface="Kalinga" panose="020B0502040204020203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" panose="020B0502040204020203" pitchFamily="34" charset="0"/>
          <a:ea typeface="+mn-ea"/>
          <a:cs typeface="Kalinga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AB874E"/>
          </a:solidFill>
          <a:latin typeface="Bahnschrift" panose="020B0502040204020203" pitchFamily="34" charset="0"/>
          <a:ea typeface="+mn-ea"/>
          <a:cs typeface="Kalinga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D8BF95"/>
          </a:solidFill>
          <a:latin typeface="Bahnschrift" panose="020B0502040204020203" pitchFamily="34" charset="0"/>
          <a:ea typeface="+mn-ea"/>
          <a:cs typeface="Kalinga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D975A"/>
          </a:solidFill>
          <a:latin typeface="Bahnschrift" panose="020B0502040204020203" pitchFamily="34" charset="0"/>
          <a:ea typeface="+mn-ea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 userDrawn="1">
            <p:ph type="title"/>
          </p:nvPr>
        </p:nvSpPr>
        <p:spPr>
          <a:xfrm>
            <a:off x="777922" y="537263"/>
            <a:ext cx="8448580" cy="10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 userDrawn="1">
            <p:ph type="body" idx="1"/>
          </p:nvPr>
        </p:nvSpPr>
        <p:spPr>
          <a:xfrm>
            <a:off x="734642" y="1776590"/>
            <a:ext cx="10722717" cy="418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hthoek">
            <a:extLst>
              <a:ext uri="{FF2B5EF4-FFF2-40B4-BE49-F238E27FC236}">
                <a16:creationId xmlns:a16="http://schemas.microsoft.com/office/drawing/2014/main" id="{18A87DD3-F816-41EB-9A63-3D530F0E8139}"/>
              </a:ext>
            </a:extLst>
          </p:cNvPr>
          <p:cNvSpPr/>
          <p:nvPr userDrawn="1"/>
        </p:nvSpPr>
        <p:spPr>
          <a:xfrm>
            <a:off x="1" y="6304648"/>
            <a:ext cx="12192000" cy="557245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      Naam </a:t>
            </a:r>
            <a:r>
              <a:rPr lang="en-US" sz="1400" err="1">
                <a:latin typeface="Roboto" panose="02000000000000000000" pitchFamily="2" charset="0"/>
                <a:ea typeface="Roboto" panose="02000000000000000000" pitchFamily="2" charset="0"/>
              </a:rPr>
              <a:t>Onderwerp</a:t>
            </a:r>
            <a:endParaRPr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F3575BD-8DE3-4675-995C-838BEE0305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83" y="6401889"/>
            <a:ext cx="1195319" cy="3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9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AB874E"/>
          </a:solidFill>
          <a:latin typeface="+mj-lt"/>
          <a:ea typeface="Roboto" panose="02000000000000000000" pitchFamily="2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lang="nl-NL" sz="1800" kern="1200" dirty="0">
          <a:solidFill>
            <a:schemeClr val="tx2"/>
          </a:solidFill>
          <a:latin typeface="+mn-lt"/>
          <a:ea typeface="Roboto" panose="02000000000000000000" pitchFamily="2" charset="0"/>
          <a:cs typeface="Kalinga" panose="020B0502040204020203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nl-NL" sz="1800" kern="1200" dirty="0">
          <a:solidFill>
            <a:schemeClr val="tx2"/>
          </a:solidFill>
          <a:latin typeface="+mn-lt"/>
          <a:ea typeface="Roboto" panose="02000000000000000000" pitchFamily="2" charset="0"/>
          <a:cs typeface="Kalinga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nl-NL" sz="1800" kern="1200" baseline="0" dirty="0">
          <a:solidFill>
            <a:schemeClr val="tx2"/>
          </a:solidFill>
          <a:latin typeface="+mn-lt"/>
          <a:ea typeface="Roboto" panose="02000000000000000000" pitchFamily="2" charset="0"/>
          <a:cs typeface="Kalinga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nl-NL" sz="1800" kern="1200" dirty="0">
          <a:solidFill>
            <a:schemeClr val="tx2"/>
          </a:solidFill>
          <a:latin typeface="+mn-lt"/>
          <a:ea typeface="Roboto" panose="02000000000000000000" pitchFamily="2" charset="0"/>
          <a:cs typeface="Kalinga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nl-NL" sz="1800" kern="1200" dirty="0">
          <a:solidFill>
            <a:schemeClr val="tx2"/>
          </a:solidFill>
          <a:latin typeface="+mn-lt"/>
          <a:ea typeface="Roboto" panose="02000000000000000000" pitchFamily="2" charset="0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">
            <a:extLst>
              <a:ext uri="{FF2B5EF4-FFF2-40B4-BE49-F238E27FC236}">
                <a16:creationId xmlns:a16="http://schemas.microsoft.com/office/drawing/2014/main" id="{5601A4BC-5754-4B6A-8B72-6BAB780CEDD9}"/>
              </a:ext>
            </a:extLst>
          </p:cNvPr>
          <p:cNvSpPr/>
          <p:nvPr userDrawn="1"/>
        </p:nvSpPr>
        <p:spPr>
          <a:xfrm>
            <a:off x="1" y="6304648"/>
            <a:ext cx="12192000" cy="5572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      Naam </a:t>
            </a:r>
            <a:r>
              <a:rPr lang="en-US" sz="1400" err="1">
                <a:latin typeface="Roboto" panose="02000000000000000000" pitchFamily="2" charset="0"/>
                <a:ea typeface="Roboto" panose="02000000000000000000" pitchFamily="2" charset="0"/>
              </a:rPr>
              <a:t>Onderwerp</a:t>
            </a:r>
            <a:endParaRPr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 userDrawn="1">
            <p:ph type="title"/>
          </p:nvPr>
        </p:nvSpPr>
        <p:spPr>
          <a:xfrm>
            <a:off x="777922" y="537263"/>
            <a:ext cx="8448580" cy="10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 userDrawn="1">
            <p:ph type="body" idx="1"/>
          </p:nvPr>
        </p:nvSpPr>
        <p:spPr>
          <a:xfrm>
            <a:off x="734642" y="1776590"/>
            <a:ext cx="10722717" cy="418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21FC996-BF78-487A-B940-830FBC27F6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83" y="6401889"/>
            <a:ext cx="1195319" cy="3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8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1"/>
          </a:solidFill>
          <a:latin typeface="+mj-lt"/>
          <a:ea typeface="Roboto" panose="02000000000000000000" pitchFamily="2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Kalinga" panose="020B0502040204020203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Kalinga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Roboto" panose="02000000000000000000" pitchFamily="2" charset="0"/>
          <a:cs typeface="Kalinga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Kalinga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">
            <a:extLst>
              <a:ext uri="{FF2B5EF4-FFF2-40B4-BE49-F238E27FC236}">
                <a16:creationId xmlns:a16="http://schemas.microsoft.com/office/drawing/2014/main" id="{5601A4BC-5754-4B6A-8B72-6BAB780CEDD9}"/>
              </a:ext>
            </a:extLst>
          </p:cNvPr>
          <p:cNvSpPr/>
          <p:nvPr userDrawn="1"/>
        </p:nvSpPr>
        <p:spPr>
          <a:xfrm>
            <a:off x="1" y="6304648"/>
            <a:ext cx="12192000" cy="557245"/>
          </a:xfrm>
          <a:prstGeom prst="rect">
            <a:avLst/>
          </a:prstGeom>
          <a:solidFill>
            <a:srgbClr val="96764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      Naam </a:t>
            </a:r>
            <a:r>
              <a:rPr lang="en-US" sz="1400" err="1">
                <a:latin typeface="Roboto" panose="02000000000000000000" pitchFamily="2" charset="0"/>
                <a:ea typeface="Roboto" panose="02000000000000000000" pitchFamily="2" charset="0"/>
              </a:rPr>
              <a:t>Onderwerp</a:t>
            </a:r>
            <a:endParaRPr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 userDrawn="1">
            <p:ph type="title"/>
          </p:nvPr>
        </p:nvSpPr>
        <p:spPr>
          <a:xfrm>
            <a:off x="734642" y="537263"/>
            <a:ext cx="8491860" cy="10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 userDrawn="1">
            <p:ph type="body" idx="1"/>
          </p:nvPr>
        </p:nvSpPr>
        <p:spPr>
          <a:xfrm>
            <a:off x="734642" y="1776590"/>
            <a:ext cx="10722717" cy="418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21FC996-BF78-487A-B940-830FBC27F6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83" y="6401889"/>
            <a:ext cx="1195319" cy="3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2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bg1"/>
          </a:solidFill>
          <a:latin typeface="Georgia" panose="02040502050405020303" pitchFamily="18" charset="0"/>
          <a:ea typeface="Roboto" panose="02000000000000000000" pitchFamily="2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AB874E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D8BF95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D975A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">
            <a:extLst>
              <a:ext uri="{FF2B5EF4-FFF2-40B4-BE49-F238E27FC236}">
                <a16:creationId xmlns:a16="http://schemas.microsoft.com/office/drawing/2014/main" id="{5601A4BC-5754-4B6A-8B72-6BAB780CEDD9}"/>
              </a:ext>
            </a:extLst>
          </p:cNvPr>
          <p:cNvSpPr/>
          <p:nvPr userDrawn="1"/>
        </p:nvSpPr>
        <p:spPr>
          <a:xfrm>
            <a:off x="1" y="6304648"/>
            <a:ext cx="12192000" cy="557245"/>
          </a:xfrm>
          <a:prstGeom prst="rect">
            <a:avLst/>
          </a:prstGeom>
          <a:solidFill>
            <a:srgbClr val="96764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      Naam </a:t>
            </a:r>
            <a:r>
              <a:rPr lang="en-US" sz="1400" err="1">
                <a:latin typeface="Roboto" panose="02000000000000000000" pitchFamily="2" charset="0"/>
                <a:ea typeface="Roboto" panose="02000000000000000000" pitchFamily="2" charset="0"/>
              </a:rPr>
              <a:t>Onderwerp</a:t>
            </a:r>
            <a:endParaRPr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21FC996-BF78-487A-B940-830FBC27F6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83" y="6401889"/>
            <a:ext cx="1195319" cy="35859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50E74CF-7C8A-4BB4-96D7-38F6A32CDB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33" y="1596605"/>
            <a:ext cx="2599734" cy="2990629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A8E24C2C-A0A4-4DE5-A24B-BCF6FC9BCD9E}"/>
              </a:ext>
            </a:extLst>
          </p:cNvPr>
          <p:cNvSpPr txBox="1"/>
          <p:nvPr userDrawn="1"/>
        </p:nvSpPr>
        <p:spPr>
          <a:xfrm>
            <a:off x="6411433" y="5125135"/>
            <a:ext cx="547576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800">
                <a:solidFill>
                  <a:srgbClr val="BD975A"/>
                </a:solidFill>
              </a:rPr>
              <a:t>initiëren, integreren, innoveren</a:t>
            </a:r>
          </a:p>
          <a:p>
            <a:pPr algn="r"/>
            <a:r>
              <a:rPr lang="nl-NL" sz="2500">
                <a:solidFill>
                  <a:srgbClr val="D8BF95"/>
                </a:solidFill>
              </a:rPr>
              <a:t>www.rubix.nl </a:t>
            </a:r>
          </a:p>
        </p:txBody>
      </p:sp>
    </p:spTree>
    <p:extLst>
      <p:ext uri="{BB962C8B-B14F-4D97-AF65-F5344CB8AC3E}">
        <p14:creationId xmlns:p14="http://schemas.microsoft.com/office/powerpoint/2010/main" val="211668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bg1"/>
          </a:solidFill>
          <a:latin typeface="Georgia" panose="02040502050405020303" pitchFamily="18" charset="0"/>
          <a:ea typeface="Roboto" panose="02000000000000000000" pitchFamily="2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AB874E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D8BF95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D975A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1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 userDrawn="1">
            <p:ph type="title"/>
          </p:nvPr>
        </p:nvSpPr>
        <p:spPr>
          <a:xfrm>
            <a:off x="1871710" y="1415280"/>
            <a:ext cx="8448580" cy="96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 van het slide deck</a:t>
            </a:r>
          </a:p>
        </p:txBody>
      </p:sp>
      <p:sp>
        <p:nvSpPr>
          <p:cNvPr id="9" name="Rechthoek">
            <a:extLst>
              <a:ext uri="{FF2B5EF4-FFF2-40B4-BE49-F238E27FC236}">
                <a16:creationId xmlns:a16="http://schemas.microsoft.com/office/drawing/2014/main" id="{5969DF28-022F-E34F-AD5D-34D1F843B8AB}"/>
              </a:ext>
            </a:extLst>
          </p:cNvPr>
          <p:cNvSpPr/>
          <p:nvPr userDrawn="1"/>
        </p:nvSpPr>
        <p:spPr>
          <a:xfrm>
            <a:off x="1" y="6225309"/>
            <a:ext cx="12192000" cy="636584"/>
          </a:xfrm>
          <a:prstGeom prst="rect">
            <a:avLst/>
          </a:prstGeom>
          <a:solidFill>
            <a:srgbClr val="96764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      </a:t>
            </a:r>
            <a:endParaRPr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F9B749B-1A4E-42BC-8502-2B28564B4C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635" y="6306115"/>
            <a:ext cx="1371603" cy="411481"/>
          </a:xfrm>
          <a:prstGeom prst="rect">
            <a:avLst/>
          </a:prstGeom>
        </p:spPr>
      </p:pic>
      <p:pic>
        <p:nvPicPr>
          <p:cNvPr id="13" name="Afbeelding 12" descr="Afbeelding met bed&#10;&#10;Automatisch gegenereerde beschrijving">
            <a:extLst>
              <a:ext uri="{FF2B5EF4-FFF2-40B4-BE49-F238E27FC236}">
                <a16:creationId xmlns:a16="http://schemas.microsoft.com/office/drawing/2014/main" id="{C013E8B9-78FD-40DB-829E-629A3371B7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67" y="2834391"/>
            <a:ext cx="2655666" cy="26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8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hf sldNum="0"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rgbClr val="B9914F"/>
          </a:solidFill>
          <a:latin typeface="Bahnschrift" panose="020B0502040204020203" pitchFamily="34" charset="0"/>
          <a:ea typeface="Roboto" panose="02000000000000000000" pitchFamily="2" charset="0"/>
          <a:cs typeface="Calibri" panose="020F0502020204030204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500" kern="1200">
          <a:solidFill>
            <a:srgbClr val="353534"/>
          </a:solidFill>
          <a:latin typeface="Bahnschrift" panose="020B0502040204020203" pitchFamily="34" charset="0"/>
          <a:ea typeface="Roboto" panose="02000000000000000000" pitchFamily="2" charset="0"/>
          <a:cs typeface="Kalinga" panose="020B0502040204020203" pitchFamily="34" charset="0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Kalinga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icronaut.io/launch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icronaut.io/download.html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icronaut.io/launch/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10/codefest_micronau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38DB-8C5B-EF4E-9132-37C0442DB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10" y="5377680"/>
            <a:ext cx="8448580" cy="96515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ahnschrift"/>
                <a:cs typeface="Calibri"/>
              </a:rPr>
              <a:t>Thomas Janssen – 24 November 2020</a:t>
            </a:r>
            <a:endParaRPr lang="nl-NL" sz="2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FC1829-ED4F-459C-8A02-667096925CD5}"/>
              </a:ext>
            </a:extLst>
          </p:cNvPr>
          <p:cNvSpPr txBox="1">
            <a:spLocks/>
          </p:cNvSpPr>
          <p:nvPr/>
        </p:nvSpPr>
        <p:spPr>
          <a:xfrm>
            <a:off x="1871710" y="849223"/>
            <a:ext cx="8448580" cy="965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rgbClr val="B9914F"/>
                </a:solidFill>
                <a:latin typeface="Bahnschrift" panose="020B0502040204020203" pitchFamily="34" charset="0"/>
                <a:ea typeface="Roboto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6600" dirty="0">
                <a:latin typeface="Bahnschrift"/>
                <a:cs typeface="Calibri"/>
              </a:rPr>
              <a:t>Micronaut 2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79252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F8AB4-D892-44C5-9D2F-FC8832B0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Getting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Started</a:t>
            </a:r>
            <a:endParaRPr lang="nl-NL" dirty="0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7A621F-4D72-4D3F-94EA-122DD5A83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Bahnschrift"/>
                <a:cs typeface="Kalinga"/>
              </a:rPr>
              <a:t>Official:</a:t>
            </a:r>
          </a:p>
          <a:p>
            <a:pPr lvl="1"/>
            <a:r>
              <a:rPr lang="nl-NL" dirty="0" err="1">
                <a:latin typeface="Bahnschrift"/>
                <a:cs typeface="Kalinga"/>
              </a:rPr>
              <a:t>Commandline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utility</a:t>
            </a:r>
            <a:endParaRPr lang="nl-NL" dirty="0">
              <a:latin typeface="Bahnschrift"/>
              <a:cs typeface="Kalinga"/>
            </a:endParaRPr>
          </a:p>
          <a:p>
            <a:pPr lvl="1"/>
            <a:r>
              <a:rPr lang="nl-NL" dirty="0" err="1">
                <a:latin typeface="Bahnschrift"/>
                <a:cs typeface="Kalinga"/>
              </a:rPr>
              <a:t>Launch</a:t>
            </a:r>
            <a:r>
              <a:rPr lang="nl-NL" dirty="0">
                <a:latin typeface="Bahnschrift"/>
                <a:cs typeface="Kalinga"/>
              </a:rPr>
              <a:t> site: </a:t>
            </a:r>
            <a:r>
              <a:rPr lang="nl-NL" dirty="0">
                <a:latin typeface="Bahnschrift"/>
                <a:cs typeface="Kalinga"/>
                <a:hlinkClick r:id="rId2"/>
              </a:rPr>
              <a:t>https://micronaut.io/launch/</a:t>
            </a:r>
          </a:p>
          <a:p>
            <a:endParaRPr lang="nl-NL" dirty="0">
              <a:hlinkClick r:id="rId2"/>
            </a:endParaRPr>
          </a:p>
          <a:p>
            <a:r>
              <a:rPr lang="nl-NL" dirty="0" err="1">
                <a:latin typeface="Bahnschrift"/>
                <a:cs typeface="Kalinga"/>
              </a:rPr>
              <a:t>Unofficial</a:t>
            </a:r>
            <a:r>
              <a:rPr lang="nl-NL" dirty="0">
                <a:latin typeface="Bahnschrift"/>
                <a:cs typeface="Kalinga"/>
              </a:rPr>
              <a:t>:</a:t>
            </a:r>
          </a:p>
          <a:p>
            <a:pPr lvl="1"/>
            <a:r>
              <a:rPr lang="nl-NL" dirty="0" err="1">
                <a:latin typeface="Bahnschrift"/>
                <a:cs typeface="Kalinga"/>
              </a:rPr>
              <a:t>Maven</a:t>
            </a:r>
            <a:r>
              <a:rPr lang="nl-NL" dirty="0">
                <a:latin typeface="Bahnschrift"/>
                <a:cs typeface="Kalinga"/>
              </a:rPr>
              <a:t> Archetypes </a:t>
            </a:r>
            <a:r>
              <a:rPr lang="nl-NL" dirty="0" err="1">
                <a:latin typeface="Bahnschrift"/>
                <a:cs typeface="Kalinga"/>
              </a:rPr>
              <a:t>and</a:t>
            </a:r>
            <a:r>
              <a:rPr lang="nl-NL" dirty="0">
                <a:latin typeface="Bahnschrift"/>
                <a:cs typeface="Kalinga"/>
              </a:rPr>
              <a:t> starters</a:t>
            </a:r>
            <a:endParaRPr lang="nl-NL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97046EDF-AD1D-4D2E-9E46-E047C3376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000">
            <a:off x="7715780" y="1374933"/>
            <a:ext cx="3200400" cy="27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5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F2BA4-7D7F-44DD-9D01-3861DECB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Getting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Started</a:t>
            </a:r>
            <a:r>
              <a:rPr lang="nl-NL" dirty="0">
                <a:cs typeface="Calibri"/>
              </a:rPr>
              <a:t> - </a:t>
            </a:r>
            <a:r>
              <a:rPr lang="nl-NL" dirty="0" err="1">
                <a:cs typeface="Calibri"/>
              </a:rPr>
              <a:t>Commandline</a:t>
            </a:r>
            <a:endParaRPr lang="nl-NL" dirty="0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1F1C71-33F4-43F4-80BB-A0DB14F19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42" y="1776590"/>
            <a:ext cx="10722717" cy="2008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Bahnschrift"/>
                <a:cs typeface="Kalinga"/>
              </a:rPr>
              <a:t>Get </a:t>
            </a:r>
            <a:r>
              <a:rPr lang="nl-NL" dirty="0" err="1">
                <a:latin typeface="Bahnschrift"/>
                <a:cs typeface="Kalinga"/>
              </a:rPr>
              <a:t>it</a:t>
            </a:r>
            <a:r>
              <a:rPr lang="nl-NL" dirty="0">
                <a:latin typeface="Bahnschrift"/>
                <a:cs typeface="Kalinga"/>
              </a:rPr>
              <a:t> at: </a:t>
            </a:r>
            <a:r>
              <a:rPr lang="nl-NL" dirty="0">
                <a:latin typeface="Bahnschrift"/>
                <a:cs typeface="Kalinga"/>
                <a:hlinkClick r:id="rId2"/>
              </a:rPr>
              <a:t>https://micronaut.io/download.html</a:t>
            </a:r>
            <a:r>
              <a:rPr lang="nl-NL" dirty="0">
                <a:latin typeface="Bahnschrift"/>
                <a:cs typeface="Kalinga"/>
              </a:rPr>
              <a:t> </a:t>
            </a:r>
            <a:endParaRPr lang="nl-NL" dirty="0"/>
          </a:p>
          <a:p>
            <a:r>
              <a:rPr lang="nl-NL" dirty="0">
                <a:latin typeface="Bahnschrift"/>
                <a:cs typeface="Kalinga"/>
              </a:rPr>
              <a:t>Or:       </a:t>
            </a:r>
            <a:br>
              <a:rPr lang="nl-NL" dirty="0">
                <a:latin typeface="Bahnschrift"/>
                <a:cs typeface="Kalinga"/>
              </a:rPr>
            </a:br>
            <a:r>
              <a:rPr lang="nl-NL" dirty="0">
                <a:latin typeface="Bahnschrift"/>
                <a:cs typeface="Kalinga"/>
              </a:rPr>
              <a:t>Linux: </a:t>
            </a:r>
            <a:r>
              <a:rPr lang="nl-NL" dirty="0" err="1">
                <a:latin typeface="Bahnschrift"/>
                <a:cs typeface="Kalinga"/>
              </a:rPr>
              <a:t>sdk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install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micronaut</a:t>
            </a:r>
            <a:br>
              <a:rPr lang="nl-NL" dirty="0">
                <a:latin typeface="Bahnschrift"/>
                <a:cs typeface="Kalinga"/>
              </a:rPr>
            </a:br>
            <a:r>
              <a:rPr lang="nl-NL" dirty="0">
                <a:latin typeface="Bahnschrift"/>
                <a:cs typeface="Kalinga"/>
              </a:rPr>
              <a:t>Windows: choco </a:t>
            </a:r>
            <a:r>
              <a:rPr lang="nl-NL" dirty="0" err="1">
                <a:latin typeface="Bahnschrift"/>
                <a:cs typeface="Kalinga"/>
              </a:rPr>
              <a:t>install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micronaut</a:t>
            </a:r>
            <a:br>
              <a:rPr lang="nl-NL" dirty="0">
                <a:latin typeface="Bahnschrift"/>
                <a:cs typeface="Kalinga"/>
              </a:rPr>
            </a:br>
            <a:r>
              <a:rPr lang="nl-NL" dirty="0" err="1">
                <a:latin typeface="Bahnschrift"/>
                <a:cs typeface="Kalinga"/>
              </a:rPr>
              <a:t>MacOS</a:t>
            </a:r>
            <a:r>
              <a:rPr lang="nl-NL" dirty="0">
                <a:latin typeface="Bahnschrift"/>
                <a:cs typeface="Kalinga"/>
              </a:rPr>
              <a:t>: </a:t>
            </a:r>
            <a:r>
              <a:rPr lang="nl-NL" dirty="0" err="1">
                <a:latin typeface="Bahnschrift"/>
                <a:cs typeface="Kalinga"/>
              </a:rPr>
              <a:t>brew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cask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install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micronaut-projects</a:t>
            </a:r>
            <a:r>
              <a:rPr lang="nl-NL" dirty="0">
                <a:latin typeface="Bahnschrift"/>
                <a:cs typeface="Kalinga"/>
              </a:rPr>
              <a:t>/tap/</a:t>
            </a:r>
            <a:r>
              <a:rPr lang="nl-NL" dirty="0" err="1">
                <a:latin typeface="Bahnschrift"/>
                <a:cs typeface="Kalinga"/>
              </a:rPr>
              <a:t>micronaut</a:t>
            </a:r>
            <a:r>
              <a:rPr lang="nl-NL" dirty="0">
                <a:latin typeface="Bahnschrift"/>
                <a:cs typeface="Kalinga"/>
              </a:rPr>
              <a:t> </a:t>
            </a:r>
          </a:p>
          <a:p>
            <a:endParaRPr lang="nl-NL" dirty="0">
              <a:latin typeface="Bahnschrift"/>
              <a:cs typeface="Kalinga"/>
            </a:endParaRPr>
          </a:p>
          <a:p>
            <a:pPr marL="0" indent="0">
              <a:buNone/>
            </a:pPr>
            <a:endParaRPr lang="nl-NL" dirty="0">
              <a:latin typeface="Bahnschrift"/>
              <a:cs typeface="Kalinga"/>
            </a:endParaRPr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6BC43617-C5B1-41DB-9D85-BB1D52F04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992912"/>
            <a:ext cx="9601200" cy="69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2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E8EB6-BD3A-46E7-BA47-1B927052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Getting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Started</a:t>
            </a:r>
            <a:r>
              <a:rPr lang="nl-NL" dirty="0">
                <a:cs typeface="Calibri"/>
              </a:rPr>
              <a:t> - </a:t>
            </a:r>
            <a:r>
              <a:rPr lang="nl-NL" dirty="0" err="1">
                <a:cs typeface="Calibri"/>
              </a:rPr>
              <a:t>Commandline</a:t>
            </a:r>
            <a:endParaRPr lang="nl-NL" dirty="0" err="1"/>
          </a:p>
        </p:txBody>
      </p:sp>
      <p:pic>
        <p:nvPicPr>
          <p:cNvPr id="4" name="Afbeelding 4" descr="Afbeelding met tekst, zitten, tafel, computer&#10;&#10;Automatisch gegenereerde beschrijving">
            <a:extLst>
              <a:ext uri="{FF2B5EF4-FFF2-40B4-BE49-F238E27FC236}">
                <a16:creationId xmlns:a16="http://schemas.microsoft.com/office/drawing/2014/main" id="{977243CA-ADED-4188-81C0-1DAC49CBD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43" y="1638873"/>
            <a:ext cx="7532914" cy="454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3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D3DB2-A179-4148-8F43-92E8361E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Getting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Started</a:t>
            </a:r>
            <a:r>
              <a:rPr lang="nl-NL" dirty="0">
                <a:cs typeface="Calibri"/>
              </a:rPr>
              <a:t> - </a:t>
            </a:r>
            <a:r>
              <a:rPr lang="nl-NL" dirty="0" err="1">
                <a:cs typeface="Calibri"/>
              </a:rPr>
              <a:t>Launch</a:t>
            </a:r>
            <a:endParaRPr lang="nl-NL" dirty="0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C99D77-4410-46A7-92B7-48C68AC16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42" y="1776590"/>
            <a:ext cx="3538146" cy="4254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Bahnschrift"/>
                <a:cs typeface="Kalinga"/>
                <a:hlinkClick r:id="rId2"/>
              </a:rPr>
              <a:t>https://micronaut.io/launch/</a:t>
            </a:r>
            <a:r>
              <a:rPr lang="nl-NL" dirty="0">
                <a:latin typeface="Bahnschrift"/>
                <a:cs typeface="Kalinga"/>
              </a:rPr>
              <a:t> 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8C573A8-80AE-47B1-A3FB-363807394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8" y="154178"/>
            <a:ext cx="6672943" cy="587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A6DC0-E841-4531-83F2-BBA56E2A4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6575"/>
            <a:ext cx="8491538" cy="1062038"/>
          </a:xfrm>
        </p:spPr>
        <p:txBody>
          <a:bodyPr/>
          <a:lstStyle/>
          <a:p>
            <a:r>
              <a:rPr lang="nl-NL" dirty="0">
                <a:latin typeface="Bahnschrift"/>
                <a:cs typeface="Calibri"/>
              </a:rPr>
              <a:t>Running It</a:t>
            </a:r>
            <a:endParaRPr lang="nl-NL" dirty="0"/>
          </a:p>
        </p:txBody>
      </p:sp>
      <p:pic>
        <p:nvPicPr>
          <p:cNvPr id="3" name="Afbeelding 3" descr="Afbeelding met kamer, klok&#10;&#10;Automatisch gegenereerde beschrijving">
            <a:extLst>
              <a:ext uri="{FF2B5EF4-FFF2-40B4-BE49-F238E27FC236}">
                <a16:creationId xmlns:a16="http://schemas.microsoft.com/office/drawing/2014/main" id="{21096AFE-C5DD-44F1-822F-2EFEC3F6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29" y="1593998"/>
            <a:ext cx="5481083" cy="41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00E20-7C73-4FC3-AA26-88F048F4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Running 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CB0017-7807-44DB-979C-533C24E37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 sz="4400" dirty="0" err="1"/>
              <a:t>java</a:t>
            </a:r>
            <a:r>
              <a:rPr lang="nl-NL" sz="4400" dirty="0"/>
              <a:t> –</a:t>
            </a:r>
            <a:r>
              <a:rPr lang="nl-NL" sz="4400" dirty="0" err="1"/>
              <a:t>jar</a:t>
            </a:r>
            <a:r>
              <a:rPr lang="nl-NL" sz="4400" dirty="0"/>
              <a:t> MyApplication.java</a:t>
            </a:r>
          </a:p>
        </p:txBody>
      </p:sp>
    </p:spTree>
    <p:extLst>
      <p:ext uri="{BB962C8B-B14F-4D97-AF65-F5344CB8AC3E}">
        <p14:creationId xmlns:p14="http://schemas.microsoft.com/office/powerpoint/2010/main" val="79104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0C736-A49E-423B-9575-3ADE6AA2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"/>
              </a:rPr>
              <a:t>Running </a:t>
            </a:r>
            <a:r>
              <a:rPr lang="nl-NL" dirty="0" err="1">
                <a:cs typeface="Calibri"/>
              </a:rPr>
              <a:t>it</a:t>
            </a:r>
            <a:r>
              <a:rPr lang="nl-NL" dirty="0">
                <a:cs typeface="Calibri"/>
              </a:rPr>
              <a:t> – </a:t>
            </a:r>
            <a:r>
              <a:rPr lang="nl-NL" dirty="0" err="1">
                <a:cs typeface="Calibri"/>
              </a:rPr>
              <a:t>From</a:t>
            </a:r>
            <a:r>
              <a:rPr lang="nl-NL" dirty="0">
                <a:cs typeface="Calibri"/>
              </a:rPr>
              <a:t> source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D58CF8-B5A6-45F5-A9F2-3118B917A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Bahnschrift"/>
                <a:cs typeface="Kalinga"/>
              </a:rPr>
              <a:t>Default </a:t>
            </a:r>
            <a:r>
              <a:rPr lang="nl-NL" dirty="0" err="1">
                <a:latin typeface="Bahnschrift"/>
                <a:cs typeface="Kalinga"/>
              </a:rPr>
              <a:t>Gradle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based</a:t>
            </a:r>
            <a:endParaRPr lang="nl-NL" dirty="0"/>
          </a:p>
          <a:p>
            <a:endParaRPr lang="nl-NL" dirty="0">
              <a:latin typeface="Bahnschrift"/>
              <a:cs typeface="Kalinga"/>
            </a:endParaRPr>
          </a:p>
          <a:p>
            <a:endParaRPr lang="nl-NL" dirty="0">
              <a:latin typeface="Bahnschrift"/>
              <a:cs typeface="Kalinga"/>
            </a:endParaRPr>
          </a:p>
          <a:p>
            <a:endParaRPr lang="nl-NL" dirty="0">
              <a:latin typeface="Bahnschrift"/>
              <a:cs typeface="Kalinga"/>
            </a:endParaRPr>
          </a:p>
          <a:p>
            <a:r>
              <a:rPr lang="nl-NL" dirty="0" err="1">
                <a:latin typeface="Bahnschrift"/>
                <a:cs typeface="Kalinga"/>
              </a:rPr>
              <a:t>Maven</a:t>
            </a:r>
            <a:r>
              <a:rPr lang="nl-NL" dirty="0">
                <a:latin typeface="Bahnschrift"/>
                <a:cs typeface="Kalinga"/>
              </a:rPr>
              <a:t> options </a:t>
            </a:r>
            <a:r>
              <a:rPr lang="nl-NL" dirty="0" err="1">
                <a:latin typeface="Bahnschrift"/>
                <a:cs typeface="Kalinga"/>
              </a:rPr>
              <a:t>available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if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needed</a:t>
            </a:r>
            <a:endParaRPr lang="nl-NL" dirty="0">
              <a:latin typeface="Bahnschrift"/>
              <a:cs typeface="Kalinga"/>
            </a:endParaRPr>
          </a:p>
          <a:p>
            <a:pPr marL="0" indent="0">
              <a:buNone/>
            </a:pPr>
            <a:endParaRPr lang="nl-NL" dirty="0">
              <a:latin typeface="Bahnschrift"/>
              <a:cs typeface="Kalinga"/>
            </a:endParaRPr>
          </a:p>
          <a:p>
            <a:pPr marL="0" indent="0">
              <a:buNone/>
            </a:pPr>
            <a:endParaRPr lang="nl-NL" dirty="0">
              <a:latin typeface="Bahnschrift"/>
              <a:cs typeface="Kalinga"/>
            </a:endParaRPr>
          </a:p>
          <a:p>
            <a:endParaRPr lang="nl-NL" dirty="0">
              <a:latin typeface="Bahnschrift"/>
              <a:cs typeface="Kalinga"/>
            </a:endParaRPr>
          </a:p>
          <a:p>
            <a:endParaRPr lang="nl-NL" dirty="0">
              <a:latin typeface="Bahnschrift"/>
              <a:cs typeface="Kalinga"/>
            </a:endParaRP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A81D25B2-6034-4ED9-B009-3276943A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480000">
            <a:off x="8624777" y="101009"/>
            <a:ext cx="3351027" cy="3351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3CE84489-9674-45AA-947E-B6130F7E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8" y="2338720"/>
            <a:ext cx="5107393" cy="798327"/>
          </a:xfrm>
          <a:prstGeom prst="rect">
            <a:avLst/>
          </a:prstGeom>
        </p:spPr>
      </p:pic>
      <p:pic>
        <p:nvPicPr>
          <p:cNvPr id="8" name="Afbeelding 8">
            <a:extLst>
              <a:ext uri="{FF2B5EF4-FFF2-40B4-BE49-F238E27FC236}">
                <a16:creationId xmlns:a16="http://schemas.microsoft.com/office/drawing/2014/main" id="{9DFF4046-ACB1-4F85-97C7-2FDE7028F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51" y="4030294"/>
            <a:ext cx="5109387" cy="6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0C736-A49E-423B-9575-3ADE6AA2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"/>
              </a:rPr>
              <a:t>Running </a:t>
            </a:r>
            <a:r>
              <a:rPr lang="nl-NL" dirty="0" err="1">
                <a:cs typeface="Calibri"/>
              </a:rPr>
              <a:t>it</a:t>
            </a:r>
            <a:r>
              <a:rPr lang="nl-NL" dirty="0">
                <a:cs typeface="Calibri"/>
              </a:rPr>
              <a:t> – </a:t>
            </a:r>
            <a:r>
              <a:rPr lang="nl-NL" dirty="0" err="1">
                <a:cs typeface="Calibri"/>
              </a:rPr>
              <a:t>From</a:t>
            </a:r>
            <a:r>
              <a:rPr lang="nl-NL" dirty="0">
                <a:cs typeface="Calibri"/>
              </a:rPr>
              <a:t> source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D58CF8-B5A6-45F5-A9F2-3118B917A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Bahnschrift"/>
                <a:cs typeface="Kalinga"/>
              </a:rPr>
              <a:t>Auto-</a:t>
            </a:r>
            <a:r>
              <a:rPr lang="nl-NL" dirty="0" err="1">
                <a:latin typeface="Bahnschrift"/>
                <a:cs typeface="Kalinga"/>
              </a:rPr>
              <a:t>restart</a:t>
            </a:r>
            <a:r>
              <a:rPr lang="nl-NL" dirty="0">
                <a:latin typeface="Bahnschrift"/>
                <a:cs typeface="Kalinga"/>
              </a:rPr>
              <a:t> on changes </a:t>
            </a:r>
            <a:r>
              <a:rPr lang="nl-NL" dirty="0" err="1">
                <a:latin typeface="Bahnschrift"/>
                <a:cs typeface="Kalinga"/>
              </a:rPr>
              <a:t>with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Gradle</a:t>
            </a:r>
            <a:r>
              <a:rPr lang="nl-NL" dirty="0">
                <a:latin typeface="Bahnschrift"/>
                <a:cs typeface="Kalinga"/>
              </a:rPr>
              <a:t>. </a:t>
            </a:r>
            <a:r>
              <a:rPr lang="nl-NL" dirty="0" err="1">
                <a:latin typeface="Bahnschrift"/>
                <a:cs typeface="Kalinga"/>
              </a:rPr>
              <a:t>Add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to</a:t>
            </a:r>
            <a:r>
              <a:rPr lang="nl-NL" dirty="0">
                <a:latin typeface="Bahnschrift"/>
                <a:cs typeface="Kalinga"/>
              </a:rPr>
              <a:t> </a:t>
            </a:r>
            <a:r>
              <a:rPr lang="nl-NL" dirty="0" err="1">
                <a:latin typeface="Bahnschrift"/>
                <a:cs typeface="Kalinga"/>
              </a:rPr>
              <a:t>application.yml</a:t>
            </a:r>
            <a:r>
              <a:rPr lang="nl-NL" dirty="0">
                <a:latin typeface="Bahnschrift"/>
                <a:cs typeface="Kalinga"/>
              </a:rPr>
              <a:t>:</a:t>
            </a:r>
            <a:endParaRPr lang="nl-NL" dirty="0"/>
          </a:p>
          <a:p>
            <a:endParaRPr lang="nl-NL" dirty="0">
              <a:latin typeface="Bahnschrift"/>
              <a:cs typeface="Kalinga"/>
            </a:endParaRPr>
          </a:p>
          <a:p>
            <a:endParaRPr lang="nl-NL" dirty="0">
              <a:latin typeface="Bahnschrift"/>
              <a:cs typeface="Kalinga"/>
            </a:endParaRPr>
          </a:p>
          <a:p>
            <a:endParaRPr lang="nl-NL" dirty="0">
              <a:latin typeface="Bahnschrift"/>
              <a:cs typeface="Kalinga"/>
            </a:endParaRPr>
          </a:p>
          <a:p>
            <a:endParaRPr lang="nl-NL" dirty="0">
              <a:latin typeface="Bahnschrift"/>
              <a:cs typeface="Kalinga"/>
            </a:endParaRPr>
          </a:p>
          <a:p>
            <a:pPr marL="0" indent="0">
              <a:buNone/>
            </a:pPr>
            <a:r>
              <a:rPr lang="nl-NL" dirty="0">
                <a:latin typeface="Bahnschrift"/>
                <a:cs typeface="Kalinga"/>
              </a:rPr>
              <a:t>   $ /</a:t>
            </a:r>
            <a:r>
              <a:rPr lang="nl-NL" dirty="0" err="1">
                <a:latin typeface="Bahnschrift"/>
                <a:cs typeface="Kalinga"/>
              </a:rPr>
              <a:t>gradlew</a:t>
            </a:r>
            <a:r>
              <a:rPr lang="nl-NL" dirty="0">
                <a:latin typeface="Bahnschrift"/>
                <a:cs typeface="Kalinga"/>
              </a:rPr>
              <a:t> run --</a:t>
            </a:r>
            <a:r>
              <a:rPr lang="nl-NL" dirty="0" err="1">
                <a:latin typeface="Bahnschrift"/>
                <a:cs typeface="Kalinga"/>
              </a:rPr>
              <a:t>continuous</a:t>
            </a:r>
            <a:endParaRPr lang="nl-NL" dirty="0">
              <a:latin typeface="Bahnschrift"/>
              <a:cs typeface="Kalinga"/>
            </a:endParaRPr>
          </a:p>
          <a:p>
            <a:endParaRPr lang="nl-NL" dirty="0">
              <a:latin typeface="Bahnschrift"/>
              <a:cs typeface="Kalinga"/>
            </a:endParaRPr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386C55F9-5002-4B54-9AB4-91468D73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46" y="2131003"/>
            <a:ext cx="3533775" cy="17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4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0C736-A49E-423B-9575-3ADE6AA2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"/>
              </a:rPr>
              <a:t>Running </a:t>
            </a:r>
            <a:r>
              <a:rPr lang="nl-NL" dirty="0" err="1">
                <a:cs typeface="Calibri"/>
              </a:rPr>
              <a:t>it</a:t>
            </a:r>
            <a:r>
              <a:rPr lang="nl-NL" dirty="0">
                <a:cs typeface="Calibri"/>
              </a:rPr>
              <a:t> - </a:t>
            </a:r>
            <a:r>
              <a:rPr lang="nl-NL" dirty="0" err="1">
                <a:cs typeface="Calibri"/>
              </a:rPr>
              <a:t>GraalVM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D58CF8-B5A6-45F5-A9F2-3118B917A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b="0" i="0" dirty="0" err="1">
                <a:solidFill>
                  <a:srgbClr val="FFFFFF"/>
                </a:solidFill>
                <a:effectLst/>
                <a:latin typeface="Droid Sans Mono"/>
              </a:rPr>
              <a:t>Gradle</a:t>
            </a:r>
            <a:r>
              <a:rPr lang="nl-NL" b="0" i="0" dirty="0">
                <a:solidFill>
                  <a:srgbClr val="FFFFFF"/>
                </a:solidFill>
                <a:effectLst/>
                <a:latin typeface="Droid Sans Mono"/>
              </a:rPr>
              <a:t> </a:t>
            </a:r>
            <a:r>
              <a:rPr lang="nl-NL" b="0" i="0" dirty="0" err="1">
                <a:solidFill>
                  <a:srgbClr val="FFFFFF"/>
                </a:solidFill>
                <a:effectLst/>
                <a:latin typeface="Droid Sans Mono"/>
              </a:rPr>
              <a:t>plugin</a:t>
            </a:r>
            <a:r>
              <a:rPr lang="nl-NL" b="0" i="0" dirty="0">
                <a:solidFill>
                  <a:srgbClr val="FFFFFF"/>
                </a:solidFill>
                <a:effectLst/>
                <a:latin typeface="Droid Sans Mono"/>
              </a:rPr>
              <a:t> </a:t>
            </a:r>
            <a:r>
              <a:rPr lang="nl-NL" b="0" i="0" dirty="0" err="1">
                <a:solidFill>
                  <a:srgbClr val="FFFFFF"/>
                </a:solidFill>
                <a:effectLst/>
                <a:latin typeface="Droid Sans Mono"/>
              </a:rPr>
              <a:t>available</a:t>
            </a:r>
            <a:r>
              <a:rPr lang="nl-NL" b="0" i="0" dirty="0">
                <a:solidFill>
                  <a:srgbClr val="FFFFFF"/>
                </a:solidFill>
                <a:effectLst/>
                <a:latin typeface="Droid Sans Mono"/>
              </a:rPr>
              <a:t>:</a:t>
            </a:r>
          </a:p>
          <a:p>
            <a:pPr lvl="1"/>
            <a:r>
              <a:rPr lang="nl-NL" b="0" i="0" dirty="0">
                <a:solidFill>
                  <a:srgbClr val="FFFFFF"/>
                </a:solidFill>
                <a:effectLst/>
                <a:latin typeface="Droid Sans Mono"/>
              </a:rPr>
              <a:t>./</a:t>
            </a:r>
            <a:r>
              <a:rPr lang="nl-NL" b="0" i="0" dirty="0" err="1">
                <a:solidFill>
                  <a:srgbClr val="FFFFFF"/>
                </a:solidFill>
                <a:effectLst/>
                <a:latin typeface="Droid Sans Mono"/>
              </a:rPr>
              <a:t>gradlew</a:t>
            </a:r>
            <a:r>
              <a:rPr lang="nl-NL" b="0" i="0" dirty="0">
                <a:solidFill>
                  <a:srgbClr val="FFFFFF"/>
                </a:solidFill>
                <a:effectLst/>
                <a:latin typeface="Droid Sans Mono"/>
              </a:rPr>
              <a:t> </a:t>
            </a:r>
            <a:r>
              <a:rPr lang="nl-NL" b="0" i="0" dirty="0" err="1">
                <a:solidFill>
                  <a:srgbClr val="FFFFFF"/>
                </a:solidFill>
                <a:effectLst/>
                <a:latin typeface="Droid Sans Mono"/>
              </a:rPr>
              <a:t>nativeImage</a:t>
            </a:r>
            <a:endParaRPr lang="nl-NL" b="0" i="0" dirty="0">
              <a:solidFill>
                <a:srgbClr val="FFFFFF"/>
              </a:solidFill>
              <a:effectLst/>
              <a:latin typeface="Droid Sans Mono"/>
            </a:endParaRPr>
          </a:p>
          <a:p>
            <a:pPr lvl="1"/>
            <a:endParaRPr lang="nl-NL" dirty="0">
              <a:solidFill>
                <a:srgbClr val="FFFFFF"/>
              </a:solidFill>
              <a:latin typeface="Droid Sans Mono"/>
              <a:cs typeface="Kalinga"/>
            </a:endParaRPr>
          </a:p>
          <a:p>
            <a:r>
              <a:rPr lang="nl-NL" dirty="0" err="1">
                <a:solidFill>
                  <a:srgbClr val="FFFFFF"/>
                </a:solidFill>
                <a:latin typeface="Droid Sans Mono"/>
                <a:cs typeface="Kalinga"/>
              </a:rPr>
              <a:t>Requires</a:t>
            </a:r>
            <a:r>
              <a:rPr lang="nl-NL" dirty="0">
                <a:solidFill>
                  <a:srgbClr val="FFFFFF"/>
                </a:solidFill>
                <a:latin typeface="Droid Sans Mono"/>
                <a:cs typeface="Kalinga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Droid Sans Mono"/>
                <a:cs typeface="Kalinga"/>
              </a:rPr>
              <a:t>local</a:t>
            </a:r>
            <a:r>
              <a:rPr lang="nl-NL" dirty="0">
                <a:solidFill>
                  <a:srgbClr val="FFFFFF"/>
                </a:solidFill>
                <a:latin typeface="Droid Sans Mono"/>
                <a:cs typeface="Kalinga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Droid Sans Mono"/>
                <a:cs typeface="Kalinga"/>
              </a:rPr>
              <a:t>GraalVM</a:t>
            </a:r>
            <a:r>
              <a:rPr lang="nl-NL" dirty="0">
                <a:solidFill>
                  <a:srgbClr val="FFFFFF"/>
                </a:solidFill>
                <a:latin typeface="Droid Sans Mono"/>
                <a:cs typeface="Kalinga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Droid Sans Mono"/>
                <a:cs typeface="Kalinga"/>
              </a:rPr>
              <a:t>install</a:t>
            </a:r>
            <a:endParaRPr lang="nl-NL" dirty="0">
              <a:solidFill>
                <a:srgbClr val="FFFFFF"/>
              </a:solidFill>
              <a:latin typeface="Droid Sans Mono"/>
              <a:cs typeface="Kalinga"/>
            </a:endParaRPr>
          </a:p>
        </p:txBody>
      </p:sp>
      <p:pic>
        <p:nvPicPr>
          <p:cNvPr id="2050" name="Picture 2" descr="GraalVM Community">
            <a:extLst>
              <a:ext uri="{FF2B5EF4-FFF2-40B4-BE49-F238E27FC236}">
                <a16:creationId xmlns:a16="http://schemas.microsoft.com/office/drawing/2014/main" id="{1A5D4DE5-5D7B-4C42-8BF3-D5B6F185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15763">
            <a:off x="6752697" y="287589"/>
            <a:ext cx="623887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92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A6DC0-E841-4531-83F2-BBA56E2A4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6575"/>
            <a:ext cx="8491538" cy="1062038"/>
          </a:xfrm>
        </p:spPr>
        <p:txBody>
          <a:bodyPr/>
          <a:lstStyle/>
          <a:p>
            <a:r>
              <a:rPr lang="nl-NL" dirty="0" err="1">
                <a:latin typeface="Bahnschrift"/>
                <a:cs typeface="Calibri"/>
              </a:rPr>
              <a:t>Configuration</a:t>
            </a:r>
            <a:endParaRPr lang="nl-NL" dirty="0" err="1"/>
          </a:p>
        </p:txBody>
      </p:sp>
      <p:pic>
        <p:nvPicPr>
          <p:cNvPr id="3" name="Afbeelding 3">
            <a:extLst>
              <a:ext uri="{FF2B5EF4-FFF2-40B4-BE49-F238E27FC236}">
                <a16:creationId xmlns:a16="http://schemas.microsoft.com/office/drawing/2014/main" id="{48522E02-6154-4CF5-ADC9-A929A533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540" y="1592199"/>
            <a:ext cx="5808920" cy="38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5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A926-D9A3-814A-A542-995D49BB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Micronaut 2.1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FD87E-64AD-5D4A-A6B9-CF08C633E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Bahnschrift"/>
                <a:cs typeface="Kalinga"/>
              </a:rPr>
              <a:t>Introduction</a:t>
            </a:r>
            <a:endParaRPr lang="en-US" dirty="0"/>
          </a:p>
          <a:p>
            <a:r>
              <a:rPr lang="en-US" dirty="0">
                <a:latin typeface="Bahnschrift"/>
                <a:cs typeface="Kalinga"/>
              </a:rPr>
              <a:t>Getting started</a:t>
            </a:r>
            <a:endParaRPr lang="en-US" dirty="0"/>
          </a:p>
          <a:p>
            <a:r>
              <a:rPr lang="en-US" dirty="0">
                <a:latin typeface="Bahnschrift"/>
                <a:cs typeface="Kalinga"/>
              </a:rPr>
              <a:t>Running it</a:t>
            </a:r>
          </a:p>
          <a:p>
            <a:r>
              <a:rPr lang="en-US" dirty="0">
                <a:latin typeface="Bahnschrift"/>
                <a:cs typeface="Kalinga"/>
              </a:rPr>
              <a:t>Configuration</a:t>
            </a:r>
          </a:p>
          <a:p>
            <a:r>
              <a:rPr lang="en-US" dirty="0">
                <a:latin typeface="Bahnschrift"/>
                <a:cs typeface="Kalinga"/>
              </a:rPr>
              <a:t>Extending</a:t>
            </a:r>
          </a:p>
          <a:p>
            <a:r>
              <a:rPr lang="en-US" dirty="0">
                <a:latin typeface="Bahnschrift"/>
                <a:cs typeface="Kalinga"/>
              </a:rPr>
              <a:t>Hands-on!</a:t>
            </a:r>
          </a:p>
          <a:p>
            <a:r>
              <a:rPr lang="en-US" dirty="0">
                <a:latin typeface="Bahnschrift"/>
                <a:cs typeface="Kalinga"/>
              </a:rPr>
              <a:t>Recap</a:t>
            </a:r>
            <a:endParaRPr lang="en-US" dirty="0"/>
          </a:p>
          <a:p>
            <a:r>
              <a:rPr lang="en-US" dirty="0">
                <a:latin typeface="Bahnschrift"/>
                <a:cs typeface="Kalinga"/>
              </a:rPr>
              <a:t>Questions</a:t>
            </a:r>
          </a:p>
        </p:txBody>
      </p:sp>
      <p:pic>
        <p:nvPicPr>
          <p:cNvPr id="3076" name="Picture 4" descr="Micronaut | FAUN">
            <a:extLst>
              <a:ext uri="{FF2B5EF4-FFF2-40B4-BE49-F238E27FC236}">
                <a16:creationId xmlns:a16="http://schemas.microsoft.com/office/drawing/2014/main" id="{E3CAB494-72E4-4605-BA53-08B6E2B7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7" r="33541"/>
          <a:stretch/>
        </p:blipFill>
        <p:spPr bwMode="auto">
          <a:xfrm>
            <a:off x="9440332" y="408312"/>
            <a:ext cx="2336801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330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3B1D8-BAA1-4C2D-B710-4BEADCBE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3D107F-2A68-41A6-A94A-3046D0B7D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Bahnschrift"/>
                <a:cs typeface="Kalinga"/>
              </a:rPr>
              <a:t>Spring-like </a:t>
            </a:r>
            <a:r>
              <a:rPr lang="nl-NL" dirty="0" err="1">
                <a:latin typeface="Bahnschrift"/>
                <a:cs typeface="Kalinga"/>
              </a:rPr>
              <a:t>PropertySources</a:t>
            </a:r>
            <a:endParaRPr lang="nl-NL" dirty="0">
              <a:latin typeface="Bahnschrift"/>
              <a:cs typeface="Kalinga"/>
            </a:endParaRPr>
          </a:p>
          <a:p>
            <a:r>
              <a:rPr lang="nl-NL" dirty="0" err="1">
                <a:latin typeface="Bahnschrift"/>
                <a:cs typeface="Kalinga"/>
              </a:rPr>
              <a:t>application</a:t>
            </a:r>
            <a:r>
              <a:rPr lang="nl-NL" dirty="0">
                <a:latin typeface="Bahnschrift"/>
                <a:cs typeface="Kalinga"/>
              </a:rPr>
              <a:t>.{</a:t>
            </a:r>
            <a:r>
              <a:rPr lang="nl-NL" dirty="0" err="1">
                <a:latin typeface="Bahnschrift"/>
                <a:cs typeface="Kalinga"/>
              </a:rPr>
              <a:t>properties</a:t>
            </a:r>
            <a:r>
              <a:rPr lang="nl-NL" dirty="0">
                <a:latin typeface="Bahnschrift"/>
                <a:cs typeface="Kalinga"/>
              </a:rPr>
              <a:t>/</a:t>
            </a:r>
            <a:r>
              <a:rPr lang="nl-NL" dirty="0" err="1">
                <a:latin typeface="Bahnschrift"/>
                <a:cs typeface="Kalinga"/>
              </a:rPr>
              <a:t>json</a:t>
            </a:r>
            <a:r>
              <a:rPr lang="nl-NL" dirty="0">
                <a:latin typeface="Bahnschrift"/>
                <a:cs typeface="Kalinga"/>
              </a:rPr>
              <a:t>/</a:t>
            </a:r>
            <a:r>
              <a:rPr lang="nl-NL" dirty="0" err="1">
                <a:latin typeface="Bahnschrift"/>
                <a:cs typeface="Kalinga"/>
              </a:rPr>
              <a:t>yml</a:t>
            </a:r>
            <a:r>
              <a:rPr lang="nl-NL" dirty="0">
                <a:latin typeface="Bahnschrift"/>
                <a:cs typeface="Kalinga"/>
              </a:rPr>
              <a:t>}</a:t>
            </a:r>
          </a:p>
          <a:p>
            <a:endParaRPr lang="nl-NL" dirty="0">
              <a:latin typeface="Bahnschrift"/>
              <a:cs typeface="Kalinga"/>
            </a:endParaRPr>
          </a:p>
          <a:p>
            <a:r>
              <a:rPr lang="nl-NL" dirty="0" err="1">
                <a:latin typeface="Bahnschrift"/>
                <a:cs typeface="Kalinga"/>
              </a:rPr>
              <a:t>Autoconfiguration</a:t>
            </a:r>
            <a:endParaRPr lang="nl-NL" dirty="0" err="1"/>
          </a:p>
          <a:p>
            <a:pPr marL="0" indent="0">
              <a:buNone/>
            </a:pPr>
            <a:br>
              <a:rPr lang="nl-NL" dirty="0"/>
            </a:br>
            <a:endParaRPr lang="nl-NL" dirty="0"/>
          </a:p>
          <a:p>
            <a:endParaRPr lang="nl-NL" dirty="0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2660DB6A-2179-4058-9B78-68E9970C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93" y="137077"/>
            <a:ext cx="5445641" cy="575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6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3B1D8-BAA1-4C2D-B710-4BEADCBE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– Property </a:t>
            </a:r>
            <a:r>
              <a:rPr lang="nl-NL" dirty="0" err="1"/>
              <a:t>Injection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3D107F-2A68-41A6-A94A-3046D0B7D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Bahnschrift"/>
                <a:cs typeface="Kalinga"/>
              </a:rPr>
              <a:t>@Value("${my.property:default}") field </a:t>
            </a:r>
            <a:r>
              <a:rPr lang="nl-NL" dirty="0" err="1">
                <a:latin typeface="Bahnschrift"/>
                <a:cs typeface="Kalinga"/>
              </a:rPr>
              <a:t>injection</a:t>
            </a:r>
            <a:endParaRPr lang="nl-NL" dirty="0">
              <a:latin typeface="Bahnschrift"/>
              <a:cs typeface="Kalinga"/>
            </a:endParaRPr>
          </a:p>
          <a:p>
            <a:endParaRPr lang="nl-NL" dirty="0" err="1">
              <a:latin typeface="Bahnschrift"/>
              <a:cs typeface="Kalinga"/>
            </a:endParaRPr>
          </a:p>
          <a:p>
            <a:r>
              <a:rPr lang="nl-NL" dirty="0">
                <a:latin typeface="Bahnschrift"/>
                <a:cs typeface="Kalinga"/>
              </a:rPr>
              <a:t>@Property(name = "</a:t>
            </a:r>
            <a:r>
              <a:rPr lang="nl-NL" dirty="0" err="1">
                <a:latin typeface="Bahnschrift"/>
                <a:cs typeface="Kalinga"/>
              </a:rPr>
              <a:t>my.property</a:t>
            </a:r>
            <a:r>
              <a:rPr lang="nl-NL" dirty="0">
                <a:latin typeface="Bahnschrift"/>
                <a:cs typeface="Kalinga"/>
              </a:rPr>
              <a:t>") field </a:t>
            </a:r>
            <a:r>
              <a:rPr lang="nl-NL" dirty="0" err="1">
                <a:latin typeface="Bahnschrift"/>
                <a:cs typeface="Kalinga"/>
              </a:rPr>
              <a:t>and</a:t>
            </a:r>
            <a:r>
              <a:rPr lang="nl-NL" dirty="0">
                <a:latin typeface="Bahnschrift"/>
                <a:cs typeface="Kalinga"/>
              </a:rPr>
              <a:t> argument </a:t>
            </a:r>
            <a:r>
              <a:rPr lang="nl-NL" dirty="0" err="1">
                <a:latin typeface="Bahnschrift"/>
                <a:cs typeface="Kalinga"/>
              </a:rPr>
              <a:t>injection</a:t>
            </a:r>
            <a:endParaRPr lang="nl-NL" dirty="0">
              <a:latin typeface="Bahnschrift"/>
              <a:cs typeface="Kalinga"/>
            </a:endParaRPr>
          </a:p>
          <a:p>
            <a:endParaRPr lang="nl-NL" dirty="0" err="1">
              <a:latin typeface="Bahnschrift"/>
              <a:cs typeface="Kalinga"/>
            </a:endParaRPr>
          </a:p>
          <a:p>
            <a:r>
              <a:rPr lang="nl-NL" dirty="0">
                <a:latin typeface="Bahnschrift"/>
                <a:cs typeface="Kalinga"/>
              </a:rPr>
              <a:t>@ConfigurationProperties("my.prefix") class </a:t>
            </a:r>
            <a:r>
              <a:rPr lang="nl-NL" dirty="0" err="1">
                <a:latin typeface="Bahnschrift"/>
                <a:cs typeface="Kalinga"/>
              </a:rPr>
              <a:t>annotation</a:t>
            </a:r>
            <a:r>
              <a:rPr lang="nl-NL" dirty="0">
                <a:latin typeface="Bahnschrift"/>
                <a:cs typeface="Kalinga"/>
              </a:rPr>
              <a:t> </a:t>
            </a:r>
            <a:r>
              <a:rPr lang="nl-NL" dirty="0" err="1">
                <a:latin typeface="Bahnschrift"/>
                <a:cs typeface="Kalinga"/>
              </a:rPr>
              <a:t>for</a:t>
            </a:r>
            <a:r>
              <a:rPr lang="nl-NL" dirty="0">
                <a:latin typeface="Bahnschrift"/>
                <a:cs typeface="Kalinga"/>
              </a:rPr>
              <a:t> </a:t>
            </a:r>
            <a:r>
              <a:rPr lang="nl-NL" dirty="0" err="1">
                <a:latin typeface="Bahnschrift"/>
                <a:cs typeface="Kalinga"/>
              </a:rPr>
              <a:t>config</a:t>
            </a:r>
            <a:r>
              <a:rPr lang="nl-NL" dirty="0">
                <a:latin typeface="Bahnschrift"/>
                <a:cs typeface="Kalinga"/>
              </a:rPr>
              <a:t> classes </a:t>
            </a:r>
          </a:p>
          <a:p>
            <a:endParaRPr lang="nl-NL" dirty="0">
              <a:latin typeface="Bahnschrift"/>
              <a:cs typeface="Kalinga"/>
            </a:endParaRPr>
          </a:p>
          <a:p>
            <a:r>
              <a:rPr lang="nl-NL" dirty="0">
                <a:latin typeface="Bahnschrift"/>
                <a:cs typeface="Kalinga"/>
              </a:rPr>
              <a:t>@EachProperty("my.prefix") class </a:t>
            </a:r>
            <a:r>
              <a:rPr lang="nl-NL" dirty="0" err="1">
                <a:latin typeface="Bahnschrift"/>
                <a:cs typeface="Kalinga"/>
              </a:rPr>
              <a:t>annotation</a:t>
            </a:r>
            <a:r>
              <a:rPr lang="nl-NL" dirty="0">
                <a:latin typeface="Bahnschrift"/>
                <a:cs typeface="Kalinga"/>
              </a:rPr>
              <a:t> </a:t>
            </a:r>
            <a:r>
              <a:rPr lang="nl-NL" dirty="0" err="1">
                <a:latin typeface="Bahnschrift"/>
                <a:cs typeface="Kalinga"/>
              </a:rPr>
              <a:t>for</a:t>
            </a:r>
            <a:r>
              <a:rPr lang="nl-NL" dirty="0">
                <a:latin typeface="Bahnschrift"/>
                <a:cs typeface="Kalinga"/>
              </a:rPr>
              <a:t> multiple </a:t>
            </a:r>
            <a:r>
              <a:rPr lang="nl-NL" dirty="0" err="1">
                <a:latin typeface="Bahnschrift"/>
                <a:cs typeface="Kalinga"/>
              </a:rPr>
              <a:t>configuration</a:t>
            </a:r>
            <a:r>
              <a:rPr lang="nl-NL" dirty="0">
                <a:latin typeface="Bahnschrift"/>
                <a:cs typeface="Kalinga"/>
              </a:rPr>
              <a:t> classes</a:t>
            </a:r>
            <a:endParaRPr lang="nl-NL" dirty="0"/>
          </a:p>
          <a:p>
            <a:pPr marL="0" indent="0">
              <a:buNone/>
            </a:pPr>
            <a:br>
              <a:rPr lang="nl-NL" dirty="0"/>
            </a:b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958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A6DC0-E841-4531-83F2-BBA56E2A4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6575"/>
            <a:ext cx="8491538" cy="1062038"/>
          </a:xfrm>
        </p:spPr>
        <p:txBody>
          <a:bodyPr/>
          <a:lstStyle/>
          <a:p>
            <a:r>
              <a:rPr lang="nl-NL" dirty="0" err="1">
                <a:latin typeface="Bahnschrift"/>
                <a:cs typeface="Calibri"/>
              </a:rPr>
              <a:t>Extending</a:t>
            </a:r>
            <a:r>
              <a:rPr lang="nl-NL" dirty="0">
                <a:latin typeface="Bahnschrift"/>
                <a:cs typeface="Calibri"/>
              </a:rPr>
              <a:t> It</a:t>
            </a:r>
            <a:endParaRPr lang="nl-NL" dirty="0" err="1"/>
          </a:p>
        </p:txBody>
      </p:sp>
      <p:pic>
        <p:nvPicPr>
          <p:cNvPr id="3" name="Afbeelding 3">
            <a:extLst>
              <a:ext uri="{FF2B5EF4-FFF2-40B4-BE49-F238E27FC236}">
                <a16:creationId xmlns:a16="http://schemas.microsoft.com/office/drawing/2014/main" id="{4BA3F5F1-D8A2-46E9-B45F-5D1FF2A4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39" y="1593857"/>
            <a:ext cx="4284921" cy="4281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7012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F06DD-0C90-4B17-9355-308A68D8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Extending</a:t>
            </a:r>
            <a:r>
              <a:rPr lang="nl-NL" dirty="0">
                <a:cs typeface="Calibri"/>
              </a:rPr>
              <a:t> – </a:t>
            </a:r>
            <a:r>
              <a:rPr lang="nl-NL" dirty="0" err="1">
                <a:cs typeface="Calibri"/>
              </a:rPr>
              <a:t>Third</a:t>
            </a:r>
            <a:r>
              <a:rPr lang="nl-NL" dirty="0">
                <a:cs typeface="Calibri"/>
              </a:rPr>
              <a:t> party support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04F4E6-56E0-4EDB-85F4-3881664BB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40" y="1590520"/>
            <a:ext cx="5362138" cy="4188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>
              <a:solidFill>
                <a:srgbClr val="D1D3D5"/>
              </a:solidFill>
              <a:latin typeface="Bahnschrift"/>
              <a:cs typeface="Kalinga"/>
            </a:endParaRPr>
          </a:p>
          <a:p>
            <a:pPr marL="0" indent="0">
              <a:buNone/>
            </a:pPr>
            <a:endParaRPr lang="nl-NL" dirty="0">
              <a:solidFill>
                <a:srgbClr val="D1D3D5"/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63D137DE-92EC-448C-9054-47E6DF689026}"/>
              </a:ext>
            </a:extLst>
          </p:cNvPr>
          <p:cNvSpPr txBox="1">
            <a:spLocks/>
          </p:cNvSpPr>
          <p:nvPr/>
        </p:nvSpPr>
        <p:spPr>
          <a:xfrm>
            <a:off x="734642" y="1776590"/>
            <a:ext cx="10722717" cy="4188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D1D3D5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03F8E3C5-AB10-48ED-BD75-2EA2503E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41901"/>
            <a:ext cx="5029200" cy="4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18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F06DD-0C90-4B17-9355-308A68D8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Extending</a:t>
            </a:r>
            <a:r>
              <a:rPr lang="nl-NL" dirty="0">
                <a:cs typeface="Calibri"/>
              </a:rPr>
              <a:t> – </a:t>
            </a:r>
            <a:r>
              <a:rPr lang="nl-NL" dirty="0" err="1">
                <a:cs typeface="Calibri"/>
              </a:rPr>
              <a:t>To</a:t>
            </a:r>
            <a:r>
              <a:rPr lang="nl-NL" dirty="0">
                <a:cs typeface="Calibri"/>
              </a:rPr>
              <a:t> The Cloud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04F4E6-56E0-4EDB-85F4-3881664BB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21" y="1776590"/>
            <a:ext cx="5362138" cy="4188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Spring Cloud</a:t>
            </a:r>
            <a:endParaRPr lang="nl-NL" dirty="0"/>
          </a:p>
          <a:p>
            <a:pPr lvl="1"/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HashiCorp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 Consul</a:t>
            </a:r>
          </a:p>
          <a:p>
            <a:pPr lvl="1"/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AWS</a:t>
            </a:r>
          </a:p>
          <a:p>
            <a:pPr lvl="1"/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Oracle Cloud</a:t>
            </a:r>
            <a:endParaRPr lang="nl-NL" dirty="0">
              <a:solidFill>
                <a:srgbClr val="D1D3D5"/>
              </a:solidFill>
            </a:endParaRPr>
          </a:p>
          <a:p>
            <a:pPr lvl="1"/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Kubernetes</a:t>
            </a:r>
            <a:endParaRPr lang="nl-NL" dirty="0" err="1">
              <a:solidFill>
                <a:srgbClr val="D1D3D5"/>
              </a:solidFill>
            </a:endParaRPr>
          </a:p>
          <a:p>
            <a:pPr lvl="1"/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…</a:t>
            </a:r>
          </a:p>
          <a:p>
            <a:pPr marL="0" indent="0">
              <a:buNone/>
            </a:pPr>
            <a:endParaRPr lang="nl-NL" dirty="0">
              <a:solidFill>
                <a:srgbClr val="D1D3D5"/>
              </a:solidFill>
            </a:endParaRP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AE64D66D-782A-4915-987C-BC89A58B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60000">
            <a:off x="737191" y="1916075"/>
            <a:ext cx="4825410" cy="30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14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11E9B-5D7D-4007-9123-0B31547D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Extending</a:t>
            </a:r>
            <a:r>
              <a:rPr lang="nl-NL" dirty="0">
                <a:cs typeface="Calibri"/>
              </a:rPr>
              <a:t> – </a:t>
            </a:r>
            <a:r>
              <a:rPr lang="nl-NL" dirty="0" err="1">
                <a:cs typeface="Calibri"/>
              </a:rPr>
              <a:t>To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the</a:t>
            </a:r>
            <a:r>
              <a:rPr lang="nl-NL" dirty="0">
                <a:cs typeface="Calibri"/>
              </a:rPr>
              <a:t> Cloud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F6677-D0C3-44CB-AD12-DB184A51F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23" y="1776590"/>
            <a:ext cx="5362136" cy="4188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Bahnschrift"/>
                <a:cs typeface="Kalinga"/>
              </a:rPr>
              <a:t>Single </a:t>
            </a:r>
            <a:r>
              <a:rPr lang="nl-NL" dirty="0" err="1">
                <a:latin typeface="Bahnschrift"/>
                <a:cs typeface="Kalinga"/>
              </a:rPr>
              <a:t>dependency</a:t>
            </a:r>
            <a:r>
              <a:rPr lang="nl-NL" dirty="0">
                <a:latin typeface="Bahnschrift"/>
                <a:cs typeface="Kalinga"/>
              </a:rPr>
              <a:t>:</a:t>
            </a:r>
          </a:p>
          <a:p>
            <a:pPr lvl="1"/>
            <a:r>
              <a:rPr lang="nl-NL" dirty="0">
                <a:latin typeface="Bahnschrift"/>
                <a:cs typeface="Kalinga"/>
              </a:rPr>
              <a:t>Service Discovery</a:t>
            </a:r>
            <a:endParaRPr lang="nl-NL" dirty="0"/>
          </a:p>
          <a:p>
            <a:pPr lvl="1"/>
            <a:r>
              <a:rPr lang="nl-NL" dirty="0" err="1">
                <a:latin typeface="Bahnschrift"/>
                <a:cs typeface="Kalinga"/>
              </a:rPr>
              <a:t>ConfigMaps</a:t>
            </a:r>
            <a:r>
              <a:rPr lang="nl-NL" dirty="0">
                <a:latin typeface="Bahnschrift"/>
                <a:cs typeface="Kalinga"/>
              </a:rPr>
              <a:t> </a:t>
            </a:r>
            <a:r>
              <a:rPr lang="nl-NL" dirty="0" err="1">
                <a:latin typeface="Bahnschrift"/>
                <a:cs typeface="Kalinga"/>
              </a:rPr>
              <a:t>and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Secrets</a:t>
            </a:r>
            <a:endParaRPr lang="nl-NL">
              <a:latin typeface="Bahnschrift"/>
              <a:cs typeface="Kalinga"/>
            </a:endParaRPr>
          </a:p>
          <a:p>
            <a:pPr lvl="1"/>
            <a:r>
              <a:rPr lang="nl-NL" dirty="0">
                <a:latin typeface="Bahnschrift"/>
                <a:cs typeface="Kalinga"/>
              </a:rPr>
              <a:t>Health Checks</a:t>
            </a:r>
          </a:p>
          <a:p>
            <a:pPr lvl="1"/>
            <a:endParaRPr lang="nl-NL" dirty="0"/>
          </a:p>
          <a:p>
            <a:r>
              <a:rPr lang="nl-NL" dirty="0" err="1">
                <a:solidFill>
                  <a:srgbClr val="FFFFFF"/>
                </a:solidFill>
                <a:latin typeface="Bahnschrift"/>
                <a:cs typeface="Kalinga"/>
              </a:rPr>
              <a:t>Example</a:t>
            </a:r>
            <a:r>
              <a:rPr lang="nl-NL" dirty="0">
                <a:solidFill>
                  <a:srgbClr val="FFFFFF"/>
                </a:solidFill>
                <a:latin typeface="Bahnschrift"/>
                <a:cs typeface="Kalinga"/>
              </a:rPr>
              <a:t> </a:t>
            </a:r>
            <a:r>
              <a:rPr lang="nl-NL" dirty="0" err="1">
                <a:solidFill>
                  <a:srgbClr val="FFFFFF"/>
                </a:solidFill>
                <a:latin typeface="Bahnschrift"/>
                <a:cs typeface="Kalinga"/>
              </a:rPr>
              <a:t>service.yml</a:t>
            </a:r>
            <a:r>
              <a:rPr lang="nl-NL" dirty="0">
                <a:solidFill>
                  <a:srgbClr val="FFFFFF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Bahnschrift"/>
                <a:cs typeface="Kalinga"/>
              </a:rPr>
              <a:t>provided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8B96D3E-312D-4AE6-B3BE-45D8A540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5" y="2228518"/>
            <a:ext cx="4834269" cy="24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03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11E9B-5D7D-4007-9123-0B31547D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Extending</a:t>
            </a:r>
            <a:r>
              <a:rPr lang="nl-NL" dirty="0">
                <a:cs typeface="Calibri"/>
              </a:rPr>
              <a:t> – </a:t>
            </a:r>
            <a:r>
              <a:rPr lang="nl-NL" dirty="0" err="1">
                <a:cs typeface="Calibri"/>
              </a:rPr>
              <a:t>To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the</a:t>
            </a:r>
            <a:r>
              <a:rPr lang="nl-NL" dirty="0">
                <a:cs typeface="Calibri"/>
              </a:rPr>
              <a:t> Cloud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F6677-D0C3-44CB-AD12-DB184A51F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42" y="1590520"/>
            <a:ext cx="5362136" cy="4188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Bahnschrift"/>
                <a:cs typeface="Kalinga"/>
              </a:rPr>
              <a:t>Sub-project </a:t>
            </a:r>
            <a:r>
              <a:rPr lang="nl-NL" dirty="0" err="1">
                <a:latin typeface="Bahnschrift"/>
                <a:cs typeface="Kalinga"/>
              </a:rPr>
              <a:t>Micronaut</a:t>
            </a:r>
            <a:r>
              <a:rPr lang="nl-NL" dirty="0">
                <a:latin typeface="Bahnschrift"/>
                <a:cs typeface="Kalinga"/>
              </a:rPr>
              <a:t>-AWS</a:t>
            </a:r>
            <a:endParaRPr lang="nl-NL" dirty="0"/>
          </a:p>
          <a:p>
            <a:pPr marL="0" indent="0" algn="just">
              <a:buNone/>
            </a:pPr>
            <a:r>
              <a:rPr lang="nl-NL" dirty="0">
                <a:latin typeface="Consolas"/>
                <a:cs typeface="Kalinga"/>
              </a:rPr>
              <a:t>$</a:t>
            </a:r>
            <a:r>
              <a:rPr lang="nl-NL" dirty="0" err="1">
                <a:latin typeface="Consolas"/>
                <a:cs typeface="Kalinga"/>
              </a:rPr>
              <a:t>mn</a:t>
            </a:r>
            <a:r>
              <a:rPr lang="nl-NL" dirty="0">
                <a:latin typeface="Consolas"/>
                <a:cs typeface="Kalinga"/>
              </a:rPr>
              <a:t> </a:t>
            </a:r>
            <a:r>
              <a:rPr lang="nl-NL" dirty="0" err="1">
                <a:latin typeface="Consolas"/>
                <a:cs typeface="Kalinga"/>
              </a:rPr>
              <a:t>create</a:t>
            </a:r>
            <a:r>
              <a:rPr lang="nl-NL" dirty="0">
                <a:latin typeface="Consolas"/>
                <a:cs typeface="Kalinga"/>
              </a:rPr>
              <a:t>-</a:t>
            </a:r>
            <a:r>
              <a:rPr lang="nl-NL" dirty="0" err="1">
                <a:latin typeface="Consolas"/>
                <a:cs typeface="Kalinga"/>
              </a:rPr>
              <a:t>function</a:t>
            </a:r>
            <a:r>
              <a:rPr lang="nl-NL" dirty="0">
                <a:latin typeface="Consolas"/>
                <a:cs typeface="Kalinga"/>
              </a:rPr>
              <a:t>-app </a:t>
            </a:r>
            <a:r>
              <a:rPr lang="nl-NL" dirty="0" err="1">
                <a:latin typeface="Consolas"/>
                <a:cs typeface="Kalinga"/>
              </a:rPr>
              <a:t>my</a:t>
            </a:r>
            <a:r>
              <a:rPr lang="nl-NL" dirty="0">
                <a:latin typeface="Consolas"/>
                <a:cs typeface="Kalinga"/>
              </a:rPr>
              <a:t>-app --features </a:t>
            </a:r>
            <a:r>
              <a:rPr lang="nl-NL" dirty="0" err="1">
                <a:latin typeface="Consolas"/>
                <a:cs typeface="Kalinga"/>
              </a:rPr>
              <a:t>aws-lambda</a:t>
            </a:r>
            <a:endParaRPr lang="nl-NL" dirty="0" err="1">
              <a:cs typeface="Kalinga"/>
            </a:endParaRP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B3542BBC-096B-4F34-A683-ACFAB900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47" y="1542385"/>
            <a:ext cx="3357230" cy="37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75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F06DD-0C90-4B17-9355-308A68D8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Extending</a:t>
            </a:r>
            <a:r>
              <a:rPr lang="nl-NL" dirty="0">
                <a:cs typeface="Calibri"/>
              </a:rPr>
              <a:t> – How?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04F4E6-56E0-4EDB-85F4-3881664BB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Bahnschrift"/>
                <a:cs typeface="Kalinga"/>
              </a:rPr>
              <a:t>mn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create</a:t>
            </a:r>
            <a:r>
              <a:rPr lang="nl-NL" dirty="0">
                <a:latin typeface="Bahnschrift"/>
                <a:cs typeface="Kalinga"/>
              </a:rPr>
              <a:t>-*-app features:</a:t>
            </a:r>
          </a:p>
          <a:p>
            <a:pPr lvl="1"/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--features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will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allow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you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to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add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 features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and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their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dependencies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 on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creation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.</a:t>
            </a:r>
          </a:p>
          <a:p>
            <a:pPr lvl="1"/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'features' are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preset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dependencies</a:t>
            </a:r>
            <a:r>
              <a:rPr lang="nl-NL" dirty="0">
                <a:solidFill>
                  <a:srgbClr val="D1D3D5"/>
                </a:solidFill>
                <a:latin typeface="Bahnschrift"/>
                <a:cs typeface="Kalinga"/>
              </a:rPr>
              <a:t> or </a:t>
            </a:r>
            <a:r>
              <a:rPr lang="nl-NL" dirty="0" err="1">
                <a:solidFill>
                  <a:srgbClr val="D1D3D5"/>
                </a:solidFill>
                <a:latin typeface="Bahnschrift"/>
                <a:cs typeface="Kalinga"/>
              </a:rPr>
              <a:t>subprojects</a:t>
            </a:r>
          </a:p>
          <a:p>
            <a:pPr marL="457200" lvl="1" indent="0">
              <a:buNone/>
            </a:pPr>
            <a:endParaRPr lang="nl-NL" dirty="0">
              <a:latin typeface="Bahnschrift"/>
              <a:cs typeface="Kalinga"/>
            </a:endParaRPr>
          </a:p>
          <a:p>
            <a:r>
              <a:rPr lang="nl-NL" dirty="0">
                <a:latin typeface="Bahnschrift"/>
                <a:cs typeface="Kalinga"/>
              </a:rPr>
              <a:t>Running </a:t>
            </a:r>
            <a:r>
              <a:rPr lang="nl-NL" dirty="0" err="1">
                <a:latin typeface="Bahnschrift"/>
                <a:cs typeface="Kalinga"/>
              </a:rPr>
              <a:t>mn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inside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an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existing</a:t>
            </a:r>
            <a:r>
              <a:rPr lang="nl-NL" dirty="0">
                <a:latin typeface="Bahnschrift"/>
                <a:cs typeface="Kalinga"/>
              </a:rPr>
              <a:t> project:</a:t>
            </a:r>
            <a:endParaRPr lang="nl-NL" dirty="0">
              <a:solidFill>
                <a:srgbClr val="D1D3D5"/>
              </a:solidFill>
              <a:latin typeface="Bahnschrift"/>
              <a:cs typeface="Kalinga"/>
            </a:endParaRPr>
          </a:p>
          <a:p>
            <a:pPr lvl="1"/>
            <a:r>
              <a:rPr lang="nl-NL" dirty="0" err="1">
                <a:latin typeface="Bahnschrift"/>
                <a:cs typeface="Kalinga"/>
              </a:rPr>
              <a:t>create</a:t>
            </a:r>
            <a:r>
              <a:rPr lang="nl-NL" dirty="0">
                <a:latin typeface="Bahnschrift"/>
                <a:cs typeface="Kalinga"/>
              </a:rPr>
              <a:t>-* </a:t>
            </a:r>
            <a:r>
              <a:rPr lang="nl-NL" dirty="0" err="1">
                <a:latin typeface="Bahnschrift"/>
                <a:cs typeface="Kalinga"/>
              </a:rPr>
              <a:t>will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create</a:t>
            </a:r>
            <a:r>
              <a:rPr lang="nl-NL" dirty="0">
                <a:latin typeface="Bahnschrift"/>
                <a:cs typeface="Kalinga"/>
              </a:rPr>
              <a:t> basic </a:t>
            </a:r>
            <a:r>
              <a:rPr lang="nl-NL" dirty="0" err="1">
                <a:latin typeface="Bahnschrift"/>
                <a:cs typeface="Kalinga"/>
              </a:rPr>
              <a:t>beans</a:t>
            </a:r>
            <a:r>
              <a:rPr lang="nl-NL" dirty="0">
                <a:latin typeface="Bahnschrift"/>
                <a:cs typeface="Kalinga"/>
              </a:rPr>
              <a:t>, servers </a:t>
            </a:r>
            <a:r>
              <a:rPr lang="nl-NL" dirty="0" err="1">
                <a:latin typeface="Bahnschrift"/>
                <a:cs typeface="Kalinga"/>
              </a:rPr>
              <a:t>and</a:t>
            </a:r>
            <a:r>
              <a:rPr lang="nl-NL" dirty="0">
                <a:latin typeface="Bahnschrift"/>
                <a:cs typeface="Kalinga"/>
              </a:rPr>
              <a:t> clients </a:t>
            </a:r>
            <a:r>
              <a:rPr lang="nl-NL" dirty="0" err="1">
                <a:latin typeface="Bahnschrift"/>
                <a:cs typeface="Kalinga"/>
              </a:rPr>
              <a:t>for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you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with</a:t>
            </a:r>
            <a:r>
              <a:rPr lang="nl-NL" dirty="0">
                <a:latin typeface="Bahnschrift"/>
                <a:cs typeface="Kalinga"/>
              </a:rPr>
              <a:t> a tests class </a:t>
            </a:r>
            <a:r>
              <a:rPr lang="nl-NL" dirty="0" err="1">
                <a:latin typeface="Bahnschrift"/>
                <a:cs typeface="Kalinga"/>
              </a:rPr>
              <a:t>and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dependencies</a:t>
            </a:r>
            <a:r>
              <a:rPr lang="nl-NL" dirty="0">
                <a:latin typeface="Bahnschrift"/>
                <a:cs typeface="Kalinga"/>
              </a:rPr>
              <a:t>.</a:t>
            </a:r>
          </a:p>
          <a:p>
            <a:pPr lvl="1"/>
            <a:r>
              <a:rPr lang="nl-NL" dirty="0">
                <a:latin typeface="Bahnschrift"/>
                <a:cs typeface="Kalinga"/>
              </a:rPr>
              <a:t>Just a </a:t>
            </a:r>
            <a:r>
              <a:rPr lang="nl-NL" dirty="0" err="1">
                <a:latin typeface="Bahnschrift"/>
                <a:cs typeface="Kalinga"/>
              </a:rPr>
              <a:t>quick</a:t>
            </a:r>
            <a:r>
              <a:rPr lang="nl-NL" dirty="0">
                <a:latin typeface="Bahnschrift"/>
                <a:cs typeface="Kalinga"/>
              </a:rPr>
              <a:t> way of </a:t>
            </a:r>
            <a:r>
              <a:rPr lang="nl-NL" dirty="0" err="1">
                <a:latin typeface="Bahnschrift"/>
                <a:cs typeface="Kalinga"/>
              </a:rPr>
              <a:t>adding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boilerplate</a:t>
            </a:r>
            <a:r>
              <a:rPr lang="nl-NL" dirty="0">
                <a:latin typeface="Bahnschrift"/>
                <a:cs typeface="Kalinga"/>
              </a:rPr>
              <a:t> code</a:t>
            </a:r>
          </a:p>
          <a:p>
            <a:pPr lvl="1"/>
            <a:endParaRPr lang="nl-NL" dirty="0"/>
          </a:p>
          <a:p>
            <a:r>
              <a:rPr lang="nl-NL" dirty="0">
                <a:solidFill>
                  <a:srgbClr val="FFFFFF"/>
                </a:solidFill>
                <a:latin typeface="Bahnschrift"/>
                <a:cs typeface="Kalinga"/>
              </a:rPr>
              <a:t>Just </a:t>
            </a:r>
            <a:r>
              <a:rPr lang="nl-NL" dirty="0" err="1">
                <a:solidFill>
                  <a:srgbClr val="FFFFFF"/>
                </a:solidFill>
                <a:latin typeface="Bahnschrift"/>
                <a:cs typeface="Kalinga"/>
              </a:rPr>
              <a:t>add</a:t>
            </a:r>
            <a:r>
              <a:rPr lang="nl-NL" dirty="0">
                <a:solidFill>
                  <a:srgbClr val="FFFFFF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Bahnschrift"/>
                <a:cs typeface="Kalinga"/>
              </a:rPr>
              <a:t>configufation</a:t>
            </a:r>
            <a:r>
              <a:rPr lang="nl-NL" dirty="0">
                <a:solidFill>
                  <a:srgbClr val="FFFFFF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Bahnschrift"/>
                <a:cs typeface="Kalinga"/>
              </a:rPr>
              <a:t>to</a:t>
            </a:r>
            <a:r>
              <a:rPr lang="nl-NL" dirty="0">
                <a:solidFill>
                  <a:srgbClr val="FFFFFF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Bahnschrift"/>
                <a:cs typeface="Kalinga"/>
              </a:rPr>
              <a:t>the</a:t>
            </a:r>
            <a:r>
              <a:rPr lang="nl-NL" dirty="0">
                <a:solidFill>
                  <a:srgbClr val="FFFFFF"/>
                </a:solidFill>
                <a:latin typeface="Bahnschrift"/>
                <a:cs typeface="Kalinga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Bahnschrift"/>
                <a:cs typeface="Kalinga"/>
              </a:rPr>
              <a:t>application.yml</a:t>
            </a:r>
            <a:r>
              <a:rPr lang="nl-NL" dirty="0">
                <a:solidFill>
                  <a:srgbClr val="FFFFFF"/>
                </a:solidFill>
                <a:latin typeface="Bahnschrift"/>
                <a:cs typeface="Kalinga"/>
              </a:rPr>
              <a:t>!</a:t>
            </a:r>
            <a:endParaRPr lang="nl-N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7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persoon, person, voeten, hand&#10;&#10;Automatisch gegenereerde beschrijving">
            <a:extLst>
              <a:ext uri="{FF2B5EF4-FFF2-40B4-BE49-F238E27FC236}">
                <a16:creationId xmlns:a16="http://schemas.microsoft.com/office/drawing/2014/main" id="{C89175F4-6894-4C1B-873A-631208C2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00000">
            <a:off x="5337186" y="224508"/>
            <a:ext cx="6650664" cy="44150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388F9E-2D5F-4536-B0DA-27D2AFFE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"/>
              </a:rPr>
              <a:t>Hands On!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C494A1-BEDB-4F01-9EB3-8FC7A9EB0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42" y="3522101"/>
            <a:ext cx="10722717" cy="24433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dirty="0">
                <a:latin typeface="Bahnschrift"/>
                <a:cs typeface="Kalinga"/>
                <a:hlinkClick r:id="rId3"/>
              </a:rPr>
              <a:t>https://github.com/terra10/codefest_micronaut</a:t>
            </a:r>
            <a:endParaRPr lang="nl-NL" dirty="0">
              <a:latin typeface="Bahnschrift"/>
              <a:cs typeface="Kalinga"/>
            </a:endParaRP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>
                <a:latin typeface="Bahnschrift"/>
                <a:cs typeface="Kalinga"/>
              </a:rPr>
              <a:t>Create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your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own</a:t>
            </a:r>
            <a:r>
              <a:rPr lang="nl-NL" dirty="0">
                <a:latin typeface="Bahnschrift"/>
                <a:cs typeface="Kalinga"/>
              </a:rPr>
              <a:t> Rest API </a:t>
            </a:r>
            <a:r>
              <a:rPr lang="nl-NL" dirty="0" err="1">
                <a:latin typeface="Bahnschrift"/>
                <a:cs typeface="Kalinga"/>
              </a:rPr>
              <a:t>backed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with</a:t>
            </a:r>
            <a:r>
              <a:rPr lang="nl-NL" dirty="0">
                <a:latin typeface="Bahnschrift"/>
                <a:cs typeface="Kalinga"/>
              </a:rPr>
              <a:t> a H2 database </a:t>
            </a:r>
            <a:r>
              <a:rPr lang="nl-NL" dirty="0" err="1">
                <a:latin typeface="Bahnschrift"/>
                <a:cs typeface="Kalinga"/>
              </a:rPr>
              <a:t>and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Hibernate</a:t>
            </a:r>
            <a:r>
              <a:rPr lang="nl-NL" dirty="0">
                <a:latin typeface="Bahnschrift"/>
                <a:cs typeface="Kalinga"/>
              </a:rPr>
              <a:t>, </a:t>
            </a:r>
            <a:r>
              <a:rPr lang="nl-NL" dirty="0" err="1">
                <a:latin typeface="Bahnschrift"/>
                <a:cs typeface="Kalinga"/>
              </a:rPr>
              <a:t>and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add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some</a:t>
            </a:r>
            <a:r>
              <a:rPr lang="nl-NL" dirty="0">
                <a:latin typeface="Bahnschrift"/>
                <a:cs typeface="Kalinga"/>
              </a:rPr>
              <a:t> monitoring </a:t>
            </a:r>
            <a:r>
              <a:rPr lang="nl-NL" dirty="0" err="1">
                <a:latin typeface="Bahnschrift"/>
                <a:cs typeface="Kalinga"/>
              </a:rPr>
              <a:t>endpoints</a:t>
            </a:r>
            <a:r>
              <a:rPr lang="nl-NL" dirty="0">
                <a:latin typeface="Bahnschrift"/>
                <a:cs typeface="Kalinga"/>
              </a:rPr>
              <a:t>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2549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447C3-3D70-4837-BB8F-4C6D804F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"/>
              </a:rPr>
              <a:t>Hands On! - The Labs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738B60-32B6-42D4-B3C9-70B6AD0D2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Bahnschrift"/>
                <a:cs typeface="Kalinga"/>
              </a:rPr>
              <a:t>Lab 0: Setting up </a:t>
            </a:r>
            <a:r>
              <a:rPr lang="nl-NL" dirty="0" err="1">
                <a:latin typeface="Bahnschrift"/>
                <a:cs typeface="Kalinga"/>
              </a:rPr>
              <a:t>your</a:t>
            </a:r>
            <a:r>
              <a:rPr lang="nl-NL" dirty="0">
                <a:latin typeface="Bahnschrift"/>
                <a:cs typeface="Kalinga"/>
              </a:rPr>
              <a:t> development environment</a:t>
            </a:r>
          </a:p>
          <a:p>
            <a:endParaRPr lang="nl-NL" dirty="0">
              <a:latin typeface="Bahnschrift"/>
              <a:cs typeface="Kalinga"/>
            </a:endParaRPr>
          </a:p>
          <a:p>
            <a:r>
              <a:rPr lang="nl-NL" dirty="0">
                <a:latin typeface="Bahnschrift"/>
                <a:cs typeface="Kalinga"/>
              </a:rPr>
              <a:t>Lab 1: </a:t>
            </a:r>
            <a:r>
              <a:rPr lang="nl-NL" dirty="0" err="1">
                <a:latin typeface="Bahnschrift"/>
                <a:cs typeface="Kalinga"/>
              </a:rPr>
              <a:t>Creating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your</a:t>
            </a:r>
            <a:r>
              <a:rPr lang="nl-NL" dirty="0">
                <a:latin typeface="Bahnschrift"/>
                <a:cs typeface="Kalinga"/>
              </a:rPr>
              <a:t> first </a:t>
            </a:r>
            <a:r>
              <a:rPr lang="nl-NL" dirty="0" err="1">
                <a:latin typeface="Bahnschrift"/>
                <a:cs typeface="Kalinga"/>
              </a:rPr>
              <a:t>Micronaut</a:t>
            </a:r>
            <a:r>
              <a:rPr lang="nl-NL" dirty="0">
                <a:latin typeface="Bahnschrift"/>
                <a:cs typeface="Kalinga"/>
              </a:rPr>
              <a:t> app </a:t>
            </a:r>
            <a:r>
              <a:rPr lang="nl-NL" dirty="0" err="1">
                <a:latin typeface="Bahnschrift"/>
                <a:cs typeface="Kalinga"/>
              </a:rPr>
              <a:t>with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mn</a:t>
            </a:r>
            <a:endParaRPr lang="nl-NL" dirty="0"/>
          </a:p>
          <a:p>
            <a:r>
              <a:rPr lang="nl-NL" dirty="0">
                <a:latin typeface="Bahnschrift"/>
                <a:cs typeface="Kalinga"/>
              </a:rPr>
              <a:t>Lab 2: </a:t>
            </a:r>
            <a:r>
              <a:rPr lang="nl-NL" dirty="0" err="1">
                <a:latin typeface="Bahnschrift"/>
                <a:cs typeface="Kalinga"/>
              </a:rPr>
              <a:t>Creating</a:t>
            </a:r>
            <a:r>
              <a:rPr lang="nl-NL" dirty="0">
                <a:latin typeface="Bahnschrift"/>
                <a:cs typeface="Kalinga"/>
              </a:rPr>
              <a:t> a webserver </a:t>
            </a:r>
            <a:r>
              <a:rPr lang="nl-NL" dirty="0" err="1">
                <a:latin typeface="Bahnschrift"/>
                <a:cs typeface="Kalinga"/>
              </a:rPr>
              <a:t>with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custom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endpoints</a:t>
            </a:r>
            <a:endParaRPr lang="nl-NL" dirty="0" err="1"/>
          </a:p>
          <a:p>
            <a:r>
              <a:rPr lang="nl-NL" dirty="0">
                <a:latin typeface="Bahnschrift"/>
                <a:cs typeface="Kalinga"/>
              </a:rPr>
              <a:t>Lab 3: </a:t>
            </a:r>
            <a:r>
              <a:rPr lang="nl-NL" dirty="0" err="1">
                <a:latin typeface="Bahnschrift"/>
                <a:cs typeface="Kalinga"/>
              </a:rPr>
              <a:t>Adding</a:t>
            </a:r>
            <a:r>
              <a:rPr lang="nl-NL" dirty="0">
                <a:latin typeface="Bahnschrift"/>
                <a:cs typeface="Kalinga"/>
              </a:rPr>
              <a:t> a database</a:t>
            </a:r>
          </a:p>
          <a:p>
            <a:endParaRPr lang="nl-NL" dirty="0">
              <a:latin typeface="Bahnschrift"/>
              <a:cs typeface="Kalinga"/>
            </a:endParaRPr>
          </a:p>
          <a:p>
            <a:r>
              <a:rPr lang="nl-NL" dirty="0">
                <a:latin typeface="Bahnschrift"/>
                <a:cs typeface="Kalinga"/>
              </a:rPr>
              <a:t>Lab 4: </a:t>
            </a:r>
            <a:r>
              <a:rPr lang="nl-NL" dirty="0" err="1">
                <a:latin typeface="Bahnschrift"/>
                <a:cs typeface="Kalinga"/>
              </a:rPr>
              <a:t>Adding</a:t>
            </a:r>
            <a:r>
              <a:rPr lang="nl-NL" dirty="0">
                <a:latin typeface="Bahnschrift"/>
                <a:cs typeface="Kalinga"/>
              </a:rPr>
              <a:t> monitoring </a:t>
            </a:r>
            <a:r>
              <a:rPr lang="nl-NL" dirty="0" err="1">
                <a:latin typeface="Bahnschrift"/>
                <a:cs typeface="Kalinga"/>
              </a:rPr>
              <a:t>endpoints</a:t>
            </a:r>
          </a:p>
          <a:p>
            <a:r>
              <a:rPr lang="nl-NL" dirty="0">
                <a:latin typeface="Bahnschrift"/>
                <a:cs typeface="Kalinga"/>
              </a:rPr>
              <a:t>Lab 5: </a:t>
            </a:r>
            <a:r>
              <a:rPr lang="nl-NL" dirty="0" err="1">
                <a:latin typeface="Bahnschrift"/>
                <a:cs typeface="Kalinga"/>
              </a:rPr>
              <a:t>Working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with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Configuration</a:t>
            </a:r>
            <a:endParaRPr lang="nl-NL" dirty="0">
              <a:latin typeface="Bahnschrift"/>
              <a:cs typeface="Kalinga"/>
            </a:endParaRPr>
          </a:p>
          <a:p>
            <a:r>
              <a:rPr lang="nl-NL" dirty="0">
                <a:latin typeface="Bahnschrift"/>
                <a:cs typeface="Kalinga"/>
              </a:rPr>
              <a:t>Lab 6: Advanced </a:t>
            </a:r>
            <a:r>
              <a:rPr lang="nl-NL" dirty="0" err="1">
                <a:latin typeface="Bahnschrift"/>
                <a:cs typeface="Kalinga"/>
              </a:rPr>
              <a:t>Bean</a:t>
            </a:r>
            <a:r>
              <a:rPr lang="nl-NL" dirty="0">
                <a:latin typeface="Bahnschrift"/>
                <a:cs typeface="Kalinga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385141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BDCD484-0A95-411B-8A5E-507D8F7E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Introduction</a:t>
            </a:r>
            <a:endParaRPr lang="nl-NL" dirty="0" err="1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AE6EBA96-9ED7-4EB4-BB0F-F6F2CBB0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dirty="0">
              <a:latin typeface="Bahnschrift"/>
              <a:cs typeface="Kalinga"/>
            </a:endParaRPr>
          </a:p>
          <a:p>
            <a:endParaRPr lang="nl-NL" dirty="0"/>
          </a:p>
        </p:txBody>
      </p:sp>
      <p:pic>
        <p:nvPicPr>
          <p:cNvPr id="6" name="Afbeelding 6" descr="Afbeelding met persoon, kleding, vasthouden, vrouw&#10;&#10;Automatisch gegenereerde beschrijving">
            <a:extLst>
              <a:ext uri="{FF2B5EF4-FFF2-40B4-BE49-F238E27FC236}">
                <a16:creationId xmlns:a16="http://schemas.microsoft.com/office/drawing/2014/main" id="{3E768057-0377-4AB1-B028-8CA09B2DF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900000">
            <a:off x="4533811" y="1122729"/>
            <a:ext cx="2973572" cy="44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3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C4847-215B-443F-9D1F-8C9176B8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 On! – Extra </a:t>
            </a:r>
            <a:r>
              <a:rPr lang="nl-NL" dirty="0" err="1"/>
              <a:t>Challange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E700CC-78E4-4701-B47D-781B66CC0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42900" indent="-342900" algn="ctr">
              <a:buAutoNum type="arabicPeriod"/>
            </a:pP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GraalVM</a:t>
            </a:r>
            <a:r>
              <a:rPr lang="nl-NL" dirty="0"/>
              <a:t> native image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labs</a:t>
            </a:r>
          </a:p>
          <a:p>
            <a:pPr marL="342900" indent="-342900" algn="ctr">
              <a:buAutoNum type="arabicPeriod"/>
            </a:pPr>
            <a:r>
              <a:rPr lang="nl-NL" dirty="0"/>
              <a:t>Setup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connect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Spring Boot Cloud </a:t>
            </a:r>
            <a:r>
              <a:rPr lang="nl-NL" dirty="0" err="1"/>
              <a:t>Config</a:t>
            </a:r>
            <a:r>
              <a:rPr lang="nl-NL" dirty="0"/>
              <a:t> Server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60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C4021-B72A-41E8-82E9-7BFA480D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 On!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5A1E07-F57F-405D-AC43-7CCD600C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 sz="4400" dirty="0"/>
              <a:t>Have </a:t>
            </a:r>
            <a:r>
              <a:rPr lang="nl-NL" sz="4400" dirty="0" err="1"/>
              <a:t>fun</a:t>
            </a:r>
            <a:r>
              <a:rPr lang="nl-NL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28111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CAB12-6B85-48B4-A992-E0135FA1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"/>
              </a:rPr>
              <a:t>Hands-On – </a:t>
            </a:r>
            <a:r>
              <a:rPr lang="nl-NL" dirty="0" err="1">
                <a:cs typeface="Calibri"/>
              </a:rPr>
              <a:t>Closing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comments</a:t>
            </a:r>
            <a:endParaRPr lang="nl-NL" dirty="0" err="1"/>
          </a:p>
        </p:txBody>
      </p:sp>
      <p:pic>
        <p:nvPicPr>
          <p:cNvPr id="4098" name="Picture 2" descr="How Did It Go GIFs | Tenor">
            <a:extLst>
              <a:ext uri="{FF2B5EF4-FFF2-40B4-BE49-F238E27FC236}">
                <a16:creationId xmlns:a16="http://schemas.microsoft.com/office/drawing/2014/main" id="{4FE8FA5F-F7D9-42AA-ACF8-FC10B63B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61" y="1598937"/>
            <a:ext cx="6696477" cy="377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115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9A24-62BB-4920-B584-CC87C4C3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271" y="2899463"/>
            <a:ext cx="8491860" cy="10616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nl-NL" sz="9600" dirty="0" err="1">
                <a:cs typeface="Calibri"/>
              </a:rPr>
              <a:t>Questions</a:t>
            </a:r>
            <a:r>
              <a:rPr lang="nl-NL" sz="9600" dirty="0">
                <a:cs typeface="Calibri"/>
              </a:rPr>
              <a:t>?</a:t>
            </a:r>
            <a:endParaRPr lang="nl-NL" sz="9600"/>
          </a:p>
        </p:txBody>
      </p:sp>
    </p:spTree>
    <p:extLst>
      <p:ext uri="{BB962C8B-B14F-4D97-AF65-F5344CB8AC3E}">
        <p14:creationId xmlns:p14="http://schemas.microsoft.com/office/powerpoint/2010/main" val="2740384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71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BDCD484-0A95-411B-8A5E-507D8F7E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Introduction</a:t>
            </a:r>
            <a:r>
              <a:rPr lang="nl-NL" dirty="0">
                <a:cs typeface="Calibri"/>
              </a:rPr>
              <a:t> – Short </a:t>
            </a:r>
            <a:r>
              <a:rPr lang="nl-NL" dirty="0" err="1">
                <a:cs typeface="Calibri"/>
              </a:rPr>
              <a:t>Introductionary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Round</a:t>
            </a:r>
            <a:endParaRPr lang="nl-NL" dirty="0" err="1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AE6EBA96-9ED7-4EB4-BB0F-F6F2CBB0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dirty="0">
              <a:latin typeface="Bahnschrift"/>
              <a:cs typeface="Kalinga"/>
            </a:endParaRPr>
          </a:p>
          <a:p>
            <a:endParaRPr lang="nl-NL" dirty="0"/>
          </a:p>
        </p:txBody>
      </p:sp>
      <p:pic>
        <p:nvPicPr>
          <p:cNvPr id="2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3E9C42B7-E2F5-42CF-93CD-80A52D43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0000">
            <a:off x="3882656" y="1960980"/>
            <a:ext cx="4426688" cy="31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27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64300-0BBB-4A78-A520-597B877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Introduction</a:t>
            </a:r>
            <a:r>
              <a:rPr lang="nl-NL" dirty="0">
                <a:cs typeface="Calibri"/>
              </a:rPr>
              <a:t> - </a:t>
            </a:r>
            <a:r>
              <a:rPr lang="nl-NL" dirty="0" err="1">
                <a:cs typeface="Calibri"/>
              </a:rPr>
              <a:t>Micronaut</a:t>
            </a:r>
            <a:endParaRPr lang="nl-NL" dirty="0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378EDD-878D-4B58-B8C0-7ACD8A157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nl-NL" sz="4000" dirty="0">
                <a:latin typeface="Bahnschrift"/>
                <a:cs typeface="Kalinga"/>
              </a:rPr>
              <a:t>"A modern, JVM-</a:t>
            </a:r>
            <a:r>
              <a:rPr lang="nl-NL" sz="4000" dirty="0" err="1">
                <a:latin typeface="Bahnschrift"/>
                <a:cs typeface="Kalinga"/>
              </a:rPr>
              <a:t>based</a:t>
            </a:r>
            <a:r>
              <a:rPr lang="nl-NL" sz="4000" dirty="0">
                <a:latin typeface="Bahnschrift"/>
                <a:cs typeface="Kalinga"/>
              </a:rPr>
              <a:t>, full-stack </a:t>
            </a:r>
            <a:r>
              <a:rPr lang="nl-NL" sz="4000" dirty="0" err="1">
                <a:latin typeface="Bahnschrift"/>
                <a:cs typeface="Kalinga"/>
              </a:rPr>
              <a:t>framework</a:t>
            </a:r>
            <a:r>
              <a:rPr lang="nl-NL" sz="4000" dirty="0">
                <a:latin typeface="Bahnschrift"/>
                <a:cs typeface="Kalinga"/>
              </a:rPr>
              <a:t> </a:t>
            </a:r>
            <a:r>
              <a:rPr lang="nl-NL" sz="4000" dirty="0" err="1">
                <a:latin typeface="Bahnschrift"/>
                <a:cs typeface="Kalinga"/>
              </a:rPr>
              <a:t>for</a:t>
            </a:r>
            <a:r>
              <a:rPr lang="nl-NL" sz="4000" dirty="0">
                <a:latin typeface="Bahnschrift"/>
                <a:cs typeface="Kalinga"/>
              </a:rPr>
              <a:t> building </a:t>
            </a:r>
            <a:r>
              <a:rPr lang="nl-NL" sz="4000" dirty="0" err="1">
                <a:latin typeface="Bahnschrift"/>
                <a:cs typeface="Kalinga"/>
              </a:rPr>
              <a:t>modular</a:t>
            </a:r>
            <a:r>
              <a:rPr lang="nl-NL" sz="4000" dirty="0">
                <a:latin typeface="Bahnschrift"/>
                <a:cs typeface="Kalinga"/>
              </a:rPr>
              <a:t>, </a:t>
            </a:r>
            <a:r>
              <a:rPr lang="nl-NL" sz="4000" dirty="0" err="1">
                <a:latin typeface="Bahnschrift"/>
                <a:cs typeface="Kalinga"/>
              </a:rPr>
              <a:t>easily</a:t>
            </a:r>
            <a:r>
              <a:rPr lang="nl-NL" sz="4000" dirty="0">
                <a:latin typeface="Bahnschrift"/>
                <a:cs typeface="Kalinga"/>
              </a:rPr>
              <a:t> </a:t>
            </a:r>
            <a:r>
              <a:rPr lang="nl-NL" sz="4000" dirty="0" err="1">
                <a:latin typeface="Bahnschrift"/>
                <a:cs typeface="Kalinga"/>
              </a:rPr>
              <a:t>testable</a:t>
            </a:r>
            <a:r>
              <a:rPr lang="nl-NL" sz="4000" dirty="0">
                <a:latin typeface="Bahnschrift"/>
                <a:cs typeface="Kalinga"/>
              </a:rPr>
              <a:t> microservice </a:t>
            </a:r>
            <a:r>
              <a:rPr lang="nl-NL" sz="4000" dirty="0" err="1">
                <a:latin typeface="Bahnschrift"/>
                <a:cs typeface="Kalinga"/>
              </a:rPr>
              <a:t>and</a:t>
            </a:r>
            <a:r>
              <a:rPr lang="nl-NL" sz="4000" dirty="0">
                <a:latin typeface="Bahnschrift"/>
                <a:cs typeface="Kalinga"/>
              </a:rPr>
              <a:t> </a:t>
            </a:r>
            <a:r>
              <a:rPr lang="nl-NL" sz="4000" dirty="0" err="1">
                <a:latin typeface="Bahnschrift"/>
                <a:cs typeface="Kalinga"/>
              </a:rPr>
              <a:t>serverless</a:t>
            </a:r>
            <a:r>
              <a:rPr lang="nl-NL" sz="4000" dirty="0">
                <a:latin typeface="Bahnschrift"/>
                <a:cs typeface="Kalinga"/>
              </a:rPr>
              <a:t> </a:t>
            </a:r>
            <a:r>
              <a:rPr lang="nl-NL" sz="4000" dirty="0" err="1">
                <a:latin typeface="Bahnschrift"/>
                <a:cs typeface="Kalinga"/>
              </a:rPr>
              <a:t>applications</a:t>
            </a:r>
            <a:r>
              <a:rPr lang="nl-NL" sz="4000" dirty="0">
                <a:latin typeface="Bahnschrift"/>
                <a:cs typeface="Kalinga"/>
              </a:rPr>
              <a:t>."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0BDAB4CB-F746-4E4A-90DA-D1FE5C6249D7}"/>
              </a:ext>
            </a:extLst>
          </p:cNvPr>
          <p:cNvSpPr txBox="1">
            <a:spLocks/>
          </p:cNvSpPr>
          <p:nvPr/>
        </p:nvSpPr>
        <p:spPr>
          <a:xfrm>
            <a:off x="1376899" y="-193724"/>
            <a:ext cx="10722717" cy="4188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D1D3D5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nl-NL" sz="4000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2552FB11-3E72-4AB1-BC1D-C300FDDE0EF6}"/>
              </a:ext>
            </a:extLst>
          </p:cNvPr>
          <p:cNvSpPr txBox="1">
            <a:spLocks/>
          </p:cNvSpPr>
          <p:nvPr/>
        </p:nvSpPr>
        <p:spPr>
          <a:xfrm>
            <a:off x="734642" y="4770161"/>
            <a:ext cx="10722717" cy="102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D1D3D5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l-NL" sz="2000" dirty="0">
                <a:latin typeface="Bahnschrift"/>
                <a:cs typeface="Kalinga"/>
              </a:rPr>
              <a:t>https://micronaut.io/</a:t>
            </a:r>
            <a:endParaRPr lang="nl-NL" sz="2000"/>
          </a:p>
        </p:txBody>
      </p:sp>
    </p:spTree>
    <p:extLst>
      <p:ext uri="{BB962C8B-B14F-4D97-AF65-F5344CB8AC3E}">
        <p14:creationId xmlns:p14="http://schemas.microsoft.com/office/powerpoint/2010/main" val="23220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64300-0BBB-4A78-A520-597B877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Introduction</a:t>
            </a:r>
            <a:r>
              <a:rPr lang="nl-NL" dirty="0">
                <a:cs typeface="Calibri"/>
              </a:rPr>
              <a:t> - </a:t>
            </a:r>
            <a:r>
              <a:rPr lang="nl-NL" dirty="0" err="1">
                <a:cs typeface="Calibri"/>
              </a:rPr>
              <a:t>Micronaut</a:t>
            </a:r>
            <a:endParaRPr lang="nl-NL" dirty="0" err="1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0BDAB4CB-F746-4E4A-90DA-D1FE5C6249D7}"/>
              </a:ext>
            </a:extLst>
          </p:cNvPr>
          <p:cNvSpPr txBox="1">
            <a:spLocks/>
          </p:cNvSpPr>
          <p:nvPr/>
        </p:nvSpPr>
        <p:spPr>
          <a:xfrm>
            <a:off x="1376899" y="-193724"/>
            <a:ext cx="10722717" cy="4188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D1D3D5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nl-NL" sz="40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15B04F3-2E4F-4A83-8387-53D684A23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42" y="1776590"/>
            <a:ext cx="10722717" cy="42419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Bahnschrift"/>
                <a:cs typeface="Kalinga"/>
              </a:rPr>
              <a:t>Fullstack</a:t>
            </a:r>
            <a:r>
              <a:rPr lang="nl-NL" dirty="0">
                <a:latin typeface="Bahnschrift"/>
                <a:cs typeface="Kalinga"/>
              </a:rPr>
              <a:t>, Fat-</a:t>
            </a:r>
            <a:r>
              <a:rPr lang="nl-NL" dirty="0" err="1">
                <a:latin typeface="Bahnschrift"/>
                <a:cs typeface="Kalinga"/>
              </a:rPr>
              <a:t>Jar</a:t>
            </a:r>
            <a:r>
              <a:rPr lang="nl-NL" dirty="0">
                <a:latin typeface="Bahnschrift"/>
                <a:cs typeface="Kalinga"/>
              </a:rPr>
              <a:t>, Java-EE/Jakarta</a:t>
            </a:r>
          </a:p>
          <a:p>
            <a:endParaRPr lang="nl-NL" dirty="0"/>
          </a:p>
          <a:p>
            <a:pPr algn="just"/>
            <a:r>
              <a:rPr lang="nl-NL" dirty="0" err="1">
                <a:latin typeface="Bahnschrift"/>
                <a:cs typeface="Kalinga"/>
              </a:rPr>
              <a:t>Fast</a:t>
            </a:r>
            <a:r>
              <a:rPr lang="nl-NL" dirty="0">
                <a:latin typeface="Bahnschrift"/>
                <a:cs typeface="Kalinga"/>
              </a:rPr>
              <a:t> startup time</a:t>
            </a:r>
          </a:p>
          <a:p>
            <a:pPr algn="just"/>
            <a:r>
              <a:rPr lang="nl-NL" dirty="0" err="1">
                <a:latin typeface="Bahnschrift"/>
                <a:cs typeface="Kalinga"/>
              </a:rPr>
              <a:t>Reduced</a:t>
            </a:r>
            <a:r>
              <a:rPr lang="nl-NL" dirty="0">
                <a:latin typeface="Bahnschrift"/>
                <a:cs typeface="Kalinga"/>
              </a:rPr>
              <a:t> memory footprint</a:t>
            </a:r>
          </a:p>
          <a:p>
            <a:pPr algn="just"/>
            <a:r>
              <a:rPr lang="nl-NL" dirty="0" err="1">
                <a:latin typeface="Bahnschrift"/>
                <a:cs typeface="Kalinga"/>
              </a:rPr>
              <a:t>Minimal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use</a:t>
            </a:r>
            <a:r>
              <a:rPr lang="nl-NL" dirty="0">
                <a:latin typeface="Bahnschrift"/>
                <a:cs typeface="Kalinga"/>
              </a:rPr>
              <a:t> of </a:t>
            </a:r>
            <a:r>
              <a:rPr lang="nl-NL" dirty="0" err="1">
                <a:latin typeface="Bahnschrift"/>
                <a:cs typeface="Kalinga"/>
              </a:rPr>
              <a:t>reflection</a:t>
            </a:r>
            <a:endParaRPr lang="nl-NL" dirty="0">
              <a:latin typeface="Bahnschrift"/>
              <a:cs typeface="Kalinga"/>
            </a:endParaRPr>
          </a:p>
          <a:p>
            <a:pPr algn="just"/>
            <a:r>
              <a:rPr lang="nl-NL" dirty="0" err="1">
                <a:latin typeface="Bahnschrift"/>
                <a:cs typeface="Kalinga"/>
              </a:rPr>
              <a:t>Minimal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use</a:t>
            </a:r>
            <a:r>
              <a:rPr lang="nl-NL" dirty="0">
                <a:latin typeface="Bahnschrift"/>
                <a:cs typeface="Kalinga"/>
              </a:rPr>
              <a:t> of </a:t>
            </a:r>
            <a:r>
              <a:rPr lang="nl-NL" dirty="0" err="1">
                <a:latin typeface="Bahnschrift"/>
                <a:cs typeface="Kalinga"/>
              </a:rPr>
              <a:t>proxies</a:t>
            </a:r>
            <a:endParaRPr lang="nl-NL" dirty="0">
              <a:latin typeface="Bahnschrift"/>
              <a:cs typeface="Kalinga"/>
            </a:endParaRPr>
          </a:p>
          <a:p>
            <a:pPr algn="just"/>
            <a:r>
              <a:rPr lang="nl-NL" dirty="0">
                <a:latin typeface="Bahnschrift"/>
                <a:cs typeface="Kalinga"/>
              </a:rPr>
              <a:t>No </a:t>
            </a:r>
            <a:r>
              <a:rPr lang="nl-NL" dirty="0" err="1">
                <a:latin typeface="Bahnschrift"/>
                <a:cs typeface="Kalinga"/>
              </a:rPr>
              <a:t>runtime</a:t>
            </a:r>
            <a:r>
              <a:rPr lang="nl-NL" dirty="0">
                <a:latin typeface="Bahnschrift"/>
                <a:cs typeface="Kalinga"/>
              </a:rPr>
              <a:t> bytecode </a:t>
            </a:r>
            <a:r>
              <a:rPr lang="nl-NL" dirty="0" err="1">
                <a:latin typeface="Bahnschrift"/>
                <a:cs typeface="Kalinga"/>
              </a:rPr>
              <a:t>generation</a:t>
            </a:r>
            <a:endParaRPr lang="nl-NL" dirty="0">
              <a:latin typeface="Bahnschrift"/>
              <a:cs typeface="Kalinga"/>
            </a:endParaRPr>
          </a:p>
          <a:p>
            <a:pPr algn="just"/>
            <a:r>
              <a:rPr lang="nl-NL" dirty="0">
                <a:latin typeface="Bahnschrift"/>
                <a:cs typeface="Kalinga"/>
              </a:rPr>
              <a:t>Easy Unit </a:t>
            </a:r>
            <a:r>
              <a:rPr lang="nl-NL" dirty="0" err="1">
                <a:latin typeface="Bahnschrift"/>
                <a:cs typeface="Kalinga"/>
              </a:rPr>
              <a:t>Testing</a:t>
            </a:r>
            <a:endParaRPr lang="nl-NL" dirty="0">
              <a:latin typeface="Bahnschrift"/>
              <a:cs typeface="Kalinga"/>
            </a:endParaRP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8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C6E9F761-014A-4B34-B1E9-045EA9CE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00000">
            <a:off x="9650818" y="226031"/>
            <a:ext cx="2743200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4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64300-0BBB-4A78-A520-597B877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Introduction</a:t>
            </a:r>
            <a:r>
              <a:rPr lang="nl-NL" dirty="0">
                <a:cs typeface="Calibri"/>
              </a:rPr>
              <a:t> - </a:t>
            </a:r>
            <a:r>
              <a:rPr lang="nl-NL" dirty="0" err="1">
                <a:cs typeface="Calibri"/>
              </a:rPr>
              <a:t>Micronaut</a:t>
            </a:r>
            <a:endParaRPr lang="nl-NL" dirty="0" err="1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0BDAB4CB-F746-4E4A-90DA-D1FE5C6249D7}"/>
              </a:ext>
            </a:extLst>
          </p:cNvPr>
          <p:cNvSpPr txBox="1">
            <a:spLocks/>
          </p:cNvSpPr>
          <p:nvPr/>
        </p:nvSpPr>
        <p:spPr>
          <a:xfrm>
            <a:off x="1376899" y="-193724"/>
            <a:ext cx="10722717" cy="4188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D1D3D5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nl-NL" sz="40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15B04F3-2E4F-4A83-8387-53D684A23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42" y="1776590"/>
            <a:ext cx="10722717" cy="42419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Bahnschrift"/>
                <a:cs typeface="Kalinga"/>
              </a:rPr>
              <a:t>Features:</a:t>
            </a:r>
          </a:p>
          <a:p>
            <a:pPr lvl="1"/>
            <a:r>
              <a:rPr lang="nl-NL" dirty="0" err="1">
                <a:latin typeface="Bahnschrift"/>
                <a:cs typeface="Kalinga"/>
              </a:rPr>
              <a:t>Bean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Injection</a:t>
            </a:r>
            <a:endParaRPr lang="nl-NL" dirty="0">
              <a:latin typeface="Bahnschrift"/>
              <a:cs typeface="Kalinga"/>
            </a:endParaRPr>
          </a:p>
          <a:p>
            <a:pPr lvl="1"/>
            <a:r>
              <a:rPr lang="nl-NL" dirty="0" err="1">
                <a:latin typeface="Bahnschrift"/>
                <a:cs typeface="Kalinga"/>
              </a:rPr>
              <a:t>Minimal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boilerplaiting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and</a:t>
            </a:r>
            <a:r>
              <a:rPr lang="nl-NL" dirty="0">
                <a:latin typeface="Bahnschrift"/>
                <a:cs typeface="Kalinga"/>
              </a:rPr>
              <a:t> </a:t>
            </a:r>
            <a:r>
              <a:rPr lang="nl-NL" dirty="0" err="1">
                <a:latin typeface="Bahnschrift"/>
                <a:cs typeface="Kalinga"/>
              </a:rPr>
              <a:t>autoconfiguration</a:t>
            </a:r>
            <a:endParaRPr lang="nl-NL" dirty="0">
              <a:latin typeface="Bahnschrift"/>
              <a:cs typeface="Kalinga"/>
            </a:endParaRPr>
          </a:p>
          <a:p>
            <a:pPr lvl="1"/>
            <a:r>
              <a:rPr lang="nl-NL" dirty="0">
                <a:latin typeface="Bahnschrift"/>
                <a:cs typeface="Kalinga"/>
              </a:rPr>
              <a:t>Modular </a:t>
            </a:r>
            <a:r>
              <a:rPr lang="nl-NL" dirty="0" err="1">
                <a:latin typeface="Bahnschrift"/>
                <a:cs typeface="Kalinga"/>
              </a:rPr>
              <a:t>extensions</a:t>
            </a:r>
            <a:r>
              <a:rPr lang="nl-NL" dirty="0">
                <a:latin typeface="Bahnschrift"/>
                <a:cs typeface="Kalinga"/>
              </a:rPr>
              <a:t> </a:t>
            </a:r>
          </a:p>
          <a:p>
            <a:pPr lvl="1"/>
            <a:r>
              <a:rPr lang="nl-NL" dirty="0">
                <a:latin typeface="Bahnschrift"/>
                <a:cs typeface="Kalinga"/>
              </a:rPr>
              <a:t>Native Cloud Integration</a:t>
            </a:r>
          </a:p>
          <a:p>
            <a:pPr lvl="1"/>
            <a:r>
              <a:rPr lang="nl-NL" dirty="0">
                <a:latin typeface="Bahnschrift"/>
                <a:cs typeface="Kalinga"/>
              </a:rPr>
              <a:t>Full* </a:t>
            </a:r>
            <a:r>
              <a:rPr lang="nl-NL" dirty="0" err="1">
                <a:latin typeface="Bahnschrift"/>
                <a:cs typeface="Kalinga"/>
              </a:rPr>
              <a:t>GraalVM</a:t>
            </a:r>
            <a:r>
              <a:rPr lang="nl-NL" dirty="0">
                <a:latin typeface="Bahnschrift"/>
                <a:cs typeface="Kalinga"/>
              </a:rPr>
              <a:t> Support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8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C6E9F761-014A-4B34-B1E9-045EA9CE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00000">
            <a:off x="9650818" y="226031"/>
            <a:ext cx="2743200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8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64300-0BBB-4A78-A520-597B877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Introduction</a:t>
            </a:r>
            <a:r>
              <a:rPr lang="nl-NL" dirty="0">
                <a:cs typeface="Calibri"/>
              </a:rPr>
              <a:t> - </a:t>
            </a:r>
            <a:r>
              <a:rPr lang="nl-NL" dirty="0" err="1">
                <a:cs typeface="Calibri"/>
              </a:rPr>
              <a:t>Micronaut</a:t>
            </a:r>
            <a:endParaRPr lang="nl-NL" dirty="0" err="1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0BDAB4CB-F746-4E4A-90DA-D1FE5C6249D7}"/>
              </a:ext>
            </a:extLst>
          </p:cNvPr>
          <p:cNvSpPr txBox="1">
            <a:spLocks/>
          </p:cNvSpPr>
          <p:nvPr/>
        </p:nvSpPr>
        <p:spPr>
          <a:xfrm>
            <a:off x="1376899" y="-193724"/>
            <a:ext cx="10722717" cy="4188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D1D3D5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Bahnschrift" panose="020B0502040204020203" pitchFamily="34" charset="0"/>
                <a:ea typeface="Roboto" panose="02000000000000000000" pitchFamily="2" charset="0"/>
                <a:cs typeface="Kalinga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nl-NL" sz="40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15B04F3-2E4F-4A83-8387-53D684A23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42" y="1776590"/>
            <a:ext cx="10722717" cy="42419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nl-NL" sz="4000" dirty="0">
                <a:latin typeface="Bahnschrift"/>
                <a:cs typeface="Kalinga"/>
              </a:rPr>
              <a:t>Spring Boot, without </a:t>
            </a:r>
            <a:r>
              <a:rPr lang="nl-NL" sz="4000" dirty="0" err="1">
                <a:latin typeface="Bahnschrift"/>
                <a:cs typeface="Kalinga"/>
              </a:rPr>
              <a:t>reflection</a:t>
            </a:r>
            <a:endParaRPr lang="nl-NL" sz="4000" dirty="0"/>
          </a:p>
          <a:p>
            <a:pPr marL="0" indent="0" algn="ctr">
              <a:buNone/>
            </a:pPr>
            <a:endParaRPr lang="nl-NL" sz="4000" dirty="0"/>
          </a:p>
        </p:txBody>
      </p:sp>
      <p:pic>
        <p:nvPicPr>
          <p:cNvPr id="8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C6E9F761-014A-4B34-B1E9-045EA9CE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00000">
            <a:off x="9650818" y="226031"/>
            <a:ext cx="2743200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A6DC0-E841-4531-83F2-BBA56E2A4F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6575"/>
            <a:ext cx="8491538" cy="1062038"/>
          </a:xfrm>
        </p:spPr>
        <p:txBody>
          <a:bodyPr/>
          <a:lstStyle/>
          <a:p>
            <a:r>
              <a:rPr lang="nl-NL" dirty="0" err="1">
                <a:cs typeface="Calibri"/>
              </a:rPr>
              <a:t>Getting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Started</a:t>
            </a:r>
            <a:endParaRPr lang="nl-NL" dirty="0" err="1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A8E2A410-F6F0-4391-B25C-94C455F7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74" y="1589899"/>
            <a:ext cx="9051851" cy="42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1323"/>
      </p:ext>
    </p:extLst>
  </p:cSld>
  <p:clrMapOvr>
    <a:masterClrMapping/>
  </p:clrMapOvr>
</p:sld>
</file>

<file path=ppt/theme/theme1.xml><?xml version="1.0" encoding="utf-8"?>
<a:theme xmlns:a="http://schemas.openxmlformats.org/drawingml/2006/main" name="Eerste slide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ppt/theme/theme10.xml><?xml version="1.0" encoding="utf-8"?>
<a:theme xmlns:a="http://schemas.openxmlformats.org/drawingml/2006/main" name="2_Eerste slide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ppt/theme/theme11.xml><?xml version="1.0" encoding="utf-8"?>
<a:theme xmlns:a="http://schemas.openxmlformats.org/drawingml/2006/main" name="1_Donker met gouden balk onder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ppt/theme/theme12.xml><?xml version="1.0" encoding="utf-8"?>
<a:theme xmlns:a="http://schemas.openxmlformats.org/drawingml/2006/main" name="1_Eind slide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ppt/theme/theme1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erste slide met lijn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ieuwe stijl 2019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ppt/theme/theme3.xml><?xml version="1.0" encoding="utf-8"?>
<a:theme xmlns:a="http://schemas.openxmlformats.org/drawingml/2006/main" name="Rubix algemeen donker - titel centered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ieuwe stijl 2019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ppt/theme/theme4.xml><?xml version="1.0" encoding="utf-8"?>
<a:theme xmlns:a="http://schemas.openxmlformats.org/drawingml/2006/main" name="Rubix algemeen donker - titel links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ieuwe stijl 2019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ppt/theme/theme5.xml><?xml version="1.0" encoding="utf-8"?>
<a:theme xmlns:a="http://schemas.openxmlformats.org/drawingml/2006/main" name="Wit met gouden titel">
  <a:themeElements>
    <a:clrScheme name="Rubix Huisstijl">
      <a:dk1>
        <a:srgbClr val="262626"/>
      </a:dk1>
      <a:lt1>
        <a:sysClr val="window" lastClr="FFFFFF"/>
      </a:lt1>
      <a:dk2>
        <a:srgbClr val="000000"/>
      </a:dk2>
      <a:lt2>
        <a:srgbClr val="E7E6E6"/>
      </a:lt2>
      <a:accent1>
        <a:srgbClr val="96763C"/>
      </a:accent1>
      <a:accent2>
        <a:srgbClr val="CDB281"/>
      </a:accent2>
      <a:accent3>
        <a:srgbClr val="C00000"/>
      </a:accent3>
      <a:accent4>
        <a:srgbClr val="A5A5A5"/>
      </a:accent4>
      <a:accent5>
        <a:srgbClr val="5B9BD5"/>
      </a:accent5>
      <a:accent6>
        <a:srgbClr val="375623"/>
      </a:accent6>
      <a:hlink>
        <a:srgbClr val="0563C1"/>
      </a:hlink>
      <a:folHlink>
        <a:srgbClr val="954F72"/>
      </a:folHlink>
    </a:clrScheme>
    <a:fontScheme name="Nieuwe stijl 2019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ppt/theme/theme6.xml><?xml version="1.0" encoding="utf-8"?>
<a:theme xmlns:a="http://schemas.openxmlformats.org/drawingml/2006/main" name="Wit met gouden titelbalk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ieuwe stijl 2019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ppt/theme/theme7.xml><?xml version="1.0" encoding="utf-8"?>
<a:theme xmlns:a="http://schemas.openxmlformats.org/drawingml/2006/main" name="Donker met gouden balk onder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ppt/theme/theme8.xml><?xml version="1.0" encoding="utf-8"?>
<a:theme xmlns:a="http://schemas.openxmlformats.org/drawingml/2006/main" name="Eind slide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ppt/theme/theme9.xml><?xml version="1.0" encoding="utf-8"?>
<a:theme xmlns:a="http://schemas.openxmlformats.org/drawingml/2006/main" name="1_Eerste slide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Georgia"/>
        <a:ea typeface=""/>
        <a:cs typeface=""/>
      </a:majorFont>
      <a:minorFont>
        <a:latin typeface="Bahnschrif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x powerpoint template.potx" id="{E70202D5-1D66-4EFA-80FF-1E4150FA782A}" vid="{EA29BB00-11A8-4ADC-BB43-00D424FFC4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51A6CEE7E6664CACE3F4D1847130E5" ma:contentTypeVersion="5" ma:contentTypeDescription="Een nieuw document maken." ma:contentTypeScope="" ma:versionID="dca6c69a7db40892c814e1399692fae1">
  <xsd:schema xmlns:xsd="http://www.w3.org/2001/XMLSchema" xmlns:xs="http://www.w3.org/2001/XMLSchema" xmlns:p="http://schemas.microsoft.com/office/2006/metadata/properties" xmlns:ns3="2a0c1d11-e1c3-415c-8788-8265cf60d43f" xmlns:ns4="02453e68-22f4-4603-9540-471c08373131" targetNamespace="http://schemas.microsoft.com/office/2006/metadata/properties" ma:root="true" ma:fieldsID="e3ef66a077d8646053a3dcce419303d3" ns3:_="" ns4:_="">
    <xsd:import namespace="2a0c1d11-e1c3-415c-8788-8265cf60d43f"/>
    <xsd:import namespace="02453e68-22f4-4603-9540-471c083731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0c1d11-e1c3-415c-8788-8265cf60d4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53e68-22f4-4603-9540-471c0837313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A3EF6A-5FD3-49B2-BAB4-60CC6784A8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EBC0BD-4E30-4476-9971-9E03DC24F5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0c1d11-e1c3-415c-8788-8265cf60d43f"/>
    <ds:schemaRef ds:uri="02453e68-22f4-4603-9540-471c083731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9233F4-2B20-4695-9976-4E69D8D40D58}">
  <ds:schemaRefs>
    <ds:schemaRef ds:uri="2a0c1d11-e1c3-415c-8788-8265cf60d43f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02453e68-22f4-4603-9540-471c08373131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587</Words>
  <Application>Microsoft Office PowerPoint</Application>
  <PresentationFormat>Breedbeeld</PresentationFormat>
  <Paragraphs>138</Paragraphs>
  <Slides>34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12</vt:i4>
      </vt:variant>
      <vt:variant>
        <vt:lpstr>Diatitels</vt:lpstr>
      </vt:variant>
      <vt:variant>
        <vt:i4>34</vt:i4>
      </vt:variant>
    </vt:vector>
  </HeadingPairs>
  <TitlesOfParts>
    <vt:vector size="53" baseType="lpstr">
      <vt:lpstr>Arial</vt:lpstr>
      <vt:lpstr>Bahnschrift</vt:lpstr>
      <vt:lpstr>Calibri</vt:lpstr>
      <vt:lpstr>Consolas</vt:lpstr>
      <vt:lpstr>Droid Sans Mono</vt:lpstr>
      <vt:lpstr>Georgia</vt:lpstr>
      <vt:lpstr>Roboto</vt:lpstr>
      <vt:lpstr>Eerste slide</vt:lpstr>
      <vt:lpstr>Eerste slide met lijn</vt:lpstr>
      <vt:lpstr>Rubix algemeen donker - titel centered</vt:lpstr>
      <vt:lpstr>Rubix algemeen donker - titel links</vt:lpstr>
      <vt:lpstr>Wit met gouden titel</vt:lpstr>
      <vt:lpstr>Wit met gouden titelbalk</vt:lpstr>
      <vt:lpstr>Donker met gouden balk onder</vt:lpstr>
      <vt:lpstr>Eind slide</vt:lpstr>
      <vt:lpstr>1_Eerste slide</vt:lpstr>
      <vt:lpstr>2_Eerste slide</vt:lpstr>
      <vt:lpstr>1_Donker met gouden balk onder</vt:lpstr>
      <vt:lpstr>1_Eind slide</vt:lpstr>
      <vt:lpstr>Thomas Janssen – 24 November 2020</vt:lpstr>
      <vt:lpstr>Micronaut 2.1</vt:lpstr>
      <vt:lpstr>Introduction</vt:lpstr>
      <vt:lpstr>Introduction – Short Introductionary Round</vt:lpstr>
      <vt:lpstr>Introduction - Micronaut</vt:lpstr>
      <vt:lpstr>Introduction - Micronaut</vt:lpstr>
      <vt:lpstr>Introduction - Micronaut</vt:lpstr>
      <vt:lpstr>Introduction - Micronaut</vt:lpstr>
      <vt:lpstr>Getting Started</vt:lpstr>
      <vt:lpstr>Getting Started</vt:lpstr>
      <vt:lpstr>Getting Started - Commandline</vt:lpstr>
      <vt:lpstr>Getting Started - Commandline</vt:lpstr>
      <vt:lpstr>Getting Started - Launch</vt:lpstr>
      <vt:lpstr>Running It</vt:lpstr>
      <vt:lpstr>Running It</vt:lpstr>
      <vt:lpstr>Running it – From source</vt:lpstr>
      <vt:lpstr>Running it – From source</vt:lpstr>
      <vt:lpstr>Running it - GraalVM</vt:lpstr>
      <vt:lpstr>Configuration</vt:lpstr>
      <vt:lpstr>Configuration</vt:lpstr>
      <vt:lpstr>Configuration – Property Injection</vt:lpstr>
      <vt:lpstr>Extending It</vt:lpstr>
      <vt:lpstr>Extending – Third party support</vt:lpstr>
      <vt:lpstr>Extending – To The Cloud</vt:lpstr>
      <vt:lpstr>Extending – To the Cloud</vt:lpstr>
      <vt:lpstr>Extending – To the Cloud</vt:lpstr>
      <vt:lpstr>Extending – How?</vt:lpstr>
      <vt:lpstr>Hands On!</vt:lpstr>
      <vt:lpstr>Hands On! - The Labs</vt:lpstr>
      <vt:lpstr>Hands On! – Extra Challange</vt:lpstr>
      <vt:lpstr>Hands On!</vt:lpstr>
      <vt:lpstr>Hands-On – Closing comments</vt:lpstr>
      <vt:lpstr>Questions?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Sander van de Loo</dc:creator>
  <cp:lastModifiedBy>Thomas Janssen</cp:lastModifiedBy>
  <cp:revision>721</cp:revision>
  <dcterms:created xsi:type="dcterms:W3CDTF">2013-11-29T15:48:41Z</dcterms:created>
  <dcterms:modified xsi:type="dcterms:W3CDTF">2020-11-24T20:22:07Z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0x010100FF51A6CEE7E6664CACE3F4D1847130E5</vt:lpwstr>
  </property>
</Properties>
</file>